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nva Sans" panose="020B0604020202020204" charset="0"/>
      <p:regular r:id="rId15"/>
    </p:embeddedFont>
    <p:embeddedFont>
      <p:font typeface="League Spartan" panose="020B0604020202020204" charset="0"/>
      <p:regular r:id="rId16"/>
    </p:embeddedFont>
    <p:embeddedFont>
      <p:font typeface="TT Chocolates" panose="020B0604020202020204" charset="0"/>
      <p:regular r:id="rId17"/>
    </p:embeddedFont>
    <p:embeddedFont>
      <p:font typeface="TT Chocolates Bold" panose="020B0604020202020204" charset="0"/>
      <p:regular r:id="rId18"/>
    </p:embeddedFont>
    <p:embeddedFont>
      <p:font typeface="TT Chocolates Bold Italics" panose="020B0604020202020204" charset="0"/>
      <p:regular r:id="rId19"/>
    </p:embeddedFont>
    <p:embeddedFont>
      <p:font typeface="TT Chocolates Italics" panose="020B0604020202020204" charset="0"/>
      <p:regular r:id="rId20"/>
    </p:embeddedFont>
    <p:embeddedFont>
      <p:font typeface="TT Hoves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68" d="100"/>
          <a:sy n="68" d="100"/>
        </p:scale>
        <p:origin x="9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2.sv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12.jpe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10"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25.jpeg"/><Relationship Id="rId4" Type="http://schemas.openxmlformats.org/officeDocument/2006/relationships/image" Target="../media/image7.sv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12.jpeg"/><Relationship Id="rId10" Type="http://schemas.openxmlformats.org/officeDocument/2006/relationships/image" Target="../media/image14.svg"/><Relationship Id="rId4" Type="http://schemas.openxmlformats.org/officeDocument/2006/relationships/image" Target="../media/image3.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12.jpe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8.sv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0.sv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12.jpe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sp>
        <p:nvSpPr>
          <p:cNvPr id="3" name="Freeform 3"/>
          <p:cNvSpPr/>
          <p:nvPr/>
        </p:nvSpPr>
        <p:spPr>
          <a:xfrm flipV="1">
            <a:off x="4902273" y="-1886964"/>
            <a:ext cx="14066466" cy="5433172"/>
          </a:xfrm>
          <a:custGeom>
            <a:avLst/>
            <a:gdLst/>
            <a:ahLst/>
            <a:cxnLst/>
            <a:rect l="l" t="t" r="r" b="b"/>
            <a:pathLst>
              <a:path w="14066466" h="5433172">
                <a:moveTo>
                  <a:pt x="0" y="5433172"/>
                </a:moveTo>
                <a:lnTo>
                  <a:pt x="14066466" y="5433172"/>
                </a:lnTo>
                <a:lnTo>
                  <a:pt x="14066466" y="0"/>
                </a:lnTo>
                <a:lnTo>
                  <a:pt x="0" y="0"/>
                </a:lnTo>
                <a:lnTo>
                  <a:pt x="0" y="543317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flipH="1">
            <a:off x="-6933" y="8528323"/>
            <a:ext cx="7798658" cy="3012232"/>
          </a:xfrm>
          <a:custGeom>
            <a:avLst/>
            <a:gdLst/>
            <a:ahLst/>
            <a:cxnLst/>
            <a:rect l="l" t="t" r="r" b="b"/>
            <a:pathLst>
              <a:path w="7798658" h="3012232">
                <a:moveTo>
                  <a:pt x="7798658" y="0"/>
                </a:moveTo>
                <a:lnTo>
                  <a:pt x="0" y="0"/>
                </a:lnTo>
                <a:lnTo>
                  <a:pt x="0" y="3012231"/>
                </a:lnTo>
                <a:lnTo>
                  <a:pt x="7798658" y="3012231"/>
                </a:lnTo>
                <a:lnTo>
                  <a:pt x="779865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3772999" y="2341971"/>
            <a:ext cx="1417441" cy="769602"/>
          </a:xfrm>
          <a:custGeom>
            <a:avLst/>
            <a:gdLst/>
            <a:ahLst/>
            <a:cxnLst/>
            <a:rect l="l" t="t" r="r" b="b"/>
            <a:pathLst>
              <a:path w="1417441" h="769602">
                <a:moveTo>
                  <a:pt x="0" y="0"/>
                </a:moveTo>
                <a:lnTo>
                  <a:pt x="1417441" y="0"/>
                </a:lnTo>
                <a:lnTo>
                  <a:pt x="1417441" y="769602"/>
                </a:lnTo>
                <a:lnTo>
                  <a:pt x="0" y="769602"/>
                </a:lnTo>
                <a:lnTo>
                  <a:pt x="0" y="0"/>
                </a:lnTo>
                <a:close/>
              </a:path>
            </a:pathLst>
          </a:custGeom>
          <a:blipFill>
            <a:blip r:embed="rId5">
              <a:extLst>
                <a:ext uri="{96DAC541-7B7A-43D3-8B79-37D633B846F1}">
                  <asvg:svgBlip xmlns:asvg="http://schemas.microsoft.com/office/drawing/2016/SVG/main" r:embed="rId6"/>
                </a:ext>
              </a:extLst>
            </a:blip>
            <a:stretch>
              <a:fillRect b="-83257"/>
            </a:stretch>
          </a:blipFill>
        </p:spPr>
        <p:txBody>
          <a:bodyPr/>
          <a:lstStyle/>
          <a:p>
            <a:endParaRPr lang="en-CA"/>
          </a:p>
        </p:txBody>
      </p:sp>
      <p:grpSp>
        <p:nvGrpSpPr>
          <p:cNvPr id="6" name="Group 6"/>
          <p:cNvGrpSpPr/>
          <p:nvPr/>
        </p:nvGrpSpPr>
        <p:grpSpPr>
          <a:xfrm>
            <a:off x="-1260320" y="-1296018"/>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5400000">
            <a:off x="16979821" y="3473663"/>
            <a:ext cx="2180596" cy="463458"/>
          </a:xfrm>
          <a:custGeom>
            <a:avLst/>
            <a:gdLst/>
            <a:ahLst/>
            <a:cxnLst/>
            <a:rect l="l" t="t" r="r" b="b"/>
            <a:pathLst>
              <a:path w="2180596" h="463458">
                <a:moveTo>
                  <a:pt x="0" y="0"/>
                </a:moveTo>
                <a:lnTo>
                  <a:pt x="2180596" y="0"/>
                </a:lnTo>
                <a:lnTo>
                  <a:pt x="2180596" y="463457"/>
                </a:lnTo>
                <a:lnTo>
                  <a:pt x="0" y="463457"/>
                </a:lnTo>
                <a:lnTo>
                  <a:pt x="0" y="0"/>
                </a:lnTo>
                <a:close/>
              </a:path>
            </a:pathLst>
          </a:custGeom>
          <a:blipFill>
            <a:blip r:embed="rId7">
              <a:extLst>
                <a:ext uri="{96DAC541-7B7A-43D3-8B79-37D633B846F1}">
                  <asvg:svgBlip xmlns:asvg="http://schemas.microsoft.com/office/drawing/2016/SVG/main" r:embed="rId8"/>
                </a:ext>
              </a:extLst>
            </a:blip>
            <a:stretch>
              <a:fillRect r="-27841"/>
            </a:stretch>
          </a:blipFill>
        </p:spPr>
        <p:txBody>
          <a:bodyPr/>
          <a:lstStyle/>
          <a:p>
            <a:endParaRPr lang="en-CA"/>
          </a:p>
        </p:txBody>
      </p:sp>
      <p:sp>
        <p:nvSpPr>
          <p:cNvPr id="10" name="Freeform 10"/>
          <p:cNvSpPr/>
          <p:nvPr/>
        </p:nvSpPr>
        <p:spPr>
          <a:xfrm rot="5400000">
            <a:off x="16965973" y="9586944"/>
            <a:ext cx="2180596" cy="463458"/>
          </a:xfrm>
          <a:custGeom>
            <a:avLst/>
            <a:gdLst/>
            <a:ahLst/>
            <a:cxnLst/>
            <a:rect l="l" t="t" r="r" b="b"/>
            <a:pathLst>
              <a:path w="2180596" h="463458">
                <a:moveTo>
                  <a:pt x="0" y="0"/>
                </a:moveTo>
                <a:lnTo>
                  <a:pt x="2180596" y="0"/>
                </a:lnTo>
                <a:lnTo>
                  <a:pt x="2180596" y="463458"/>
                </a:lnTo>
                <a:lnTo>
                  <a:pt x="0" y="463458"/>
                </a:lnTo>
                <a:lnTo>
                  <a:pt x="0" y="0"/>
                </a:lnTo>
                <a:close/>
              </a:path>
            </a:pathLst>
          </a:custGeom>
          <a:blipFill>
            <a:blip r:embed="rId7">
              <a:extLst>
                <a:ext uri="{96DAC541-7B7A-43D3-8B79-37D633B846F1}">
                  <asvg:svgBlip xmlns:asvg="http://schemas.microsoft.com/office/drawing/2016/SVG/main" r:embed="rId8"/>
                </a:ext>
              </a:extLst>
            </a:blip>
            <a:stretch>
              <a:fillRect r="-27841"/>
            </a:stretch>
          </a:blipFill>
        </p:spPr>
        <p:txBody>
          <a:bodyPr/>
          <a:lstStyle/>
          <a:p>
            <a:endParaRPr lang="en-CA"/>
          </a:p>
        </p:txBody>
      </p:sp>
      <p:grpSp>
        <p:nvGrpSpPr>
          <p:cNvPr id="11" name="Group 11"/>
          <p:cNvGrpSpPr/>
          <p:nvPr/>
        </p:nvGrpSpPr>
        <p:grpSpPr>
          <a:xfrm>
            <a:off x="6146732" y="8736578"/>
            <a:ext cx="3966580" cy="396658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028700" y="2395980"/>
            <a:ext cx="1431188" cy="1431188"/>
          </a:xfrm>
          <a:custGeom>
            <a:avLst/>
            <a:gdLst/>
            <a:ahLst/>
            <a:cxnLst/>
            <a:rect l="l" t="t" r="r" b="b"/>
            <a:pathLst>
              <a:path w="1431188" h="1431188">
                <a:moveTo>
                  <a:pt x="0" y="0"/>
                </a:moveTo>
                <a:lnTo>
                  <a:pt x="1431188" y="0"/>
                </a:lnTo>
                <a:lnTo>
                  <a:pt x="1431188" y="1431187"/>
                </a:lnTo>
                <a:lnTo>
                  <a:pt x="0" y="1431187"/>
                </a:lnTo>
                <a:lnTo>
                  <a:pt x="0" y="0"/>
                </a:lnTo>
                <a:close/>
              </a:path>
            </a:pathLst>
          </a:custGeom>
          <a:blipFill>
            <a:blip r:embed="rId9"/>
            <a:stretch>
              <a:fillRect/>
            </a:stretch>
          </a:blipFill>
        </p:spPr>
        <p:txBody>
          <a:bodyPr/>
          <a:lstStyle/>
          <a:p>
            <a:endParaRPr lang="en-CA"/>
          </a:p>
        </p:txBody>
      </p:sp>
      <p:sp>
        <p:nvSpPr>
          <p:cNvPr id="15" name="TextBox 15"/>
          <p:cNvSpPr txBox="1"/>
          <p:nvPr/>
        </p:nvSpPr>
        <p:spPr>
          <a:xfrm>
            <a:off x="1287674" y="4758751"/>
            <a:ext cx="9833757" cy="2614180"/>
          </a:xfrm>
          <a:prstGeom prst="rect">
            <a:avLst/>
          </a:prstGeom>
        </p:spPr>
        <p:txBody>
          <a:bodyPr lIns="0" tIns="0" rIns="0" bIns="0" rtlCol="0" anchor="t">
            <a:spAutoFit/>
          </a:bodyPr>
          <a:lstStyle/>
          <a:p>
            <a:pPr algn="l">
              <a:lnSpc>
                <a:spcPts val="10236"/>
              </a:lnSpc>
            </a:pPr>
            <a:r>
              <a:rPr lang="en-US" sz="9058" b="1">
                <a:solidFill>
                  <a:srgbClr val="DA5D02"/>
                </a:solidFill>
                <a:latin typeface="TT Hoves Bold"/>
                <a:ea typeface="TT Hoves Bold"/>
                <a:cs typeface="TT Hoves Bold"/>
                <a:sym typeface="TT Hoves Bold"/>
              </a:rPr>
              <a:t>STRATEGIC PLAN </a:t>
            </a:r>
          </a:p>
          <a:p>
            <a:pPr algn="l">
              <a:lnSpc>
                <a:spcPts val="10236"/>
              </a:lnSpc>
            </a:pPr>
            <a:endParaRPr lang="en-US" sz="9058" b="1">
              <a:solidFill>
                <a:srgbClr val="DA5D02"/>
              </a:solidFill>
              <a:latin typeface="TT Hoves Bold"/>
              <a:ea typeface="TT Hoves Bold"/>
              <a:cs typeface="TT Hoves Bold"/>
              <a:sym typeface="TT Hoves Bold"/>
            </a:endParaRPr>
          </a:p>
        </p:txBody>
      </p:sp>
      <p:sp>
        <p:nvSpPr>
          <p:cNvPr id="16" name="TextBox 16"/>
          <p:cNvSpPr txBox="1"/>
          <p:nvPr/>
        </p:nvSpPr>
        <p:spPr>
          <a:xfrm>
            <a:off x="2275407" y="2660097"/>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17" name="TextBox 17"/>
          <p:cNvSpPr txBox="1"/>
          <p:nvPr/>
        </p:nvSpPr>
        <p:spPr>
          <a:xfrm>
            <a:off x="1276575" y="6031594"/>
            <a:ext cx="12696856" cy="1318780"/>
          </a:xfrm>
          <a:prstGeom prst="rect">
            <a:avLst/>
          </a:prstGeom>
        </p:spPr>
        <p:txBody>
          <a:bodyPr lIns="0" tIns="0" rIns="0" bIns="0" rtlCol="0" anchor="t">
            <a:spAutoFit/>
          </a:bodyPr>
          <a:lstStyle/>
          <a:p>
            <a:pPr algn="l">
              <a:lnSpc>
                <a:spcPts val="10236"/>
              </a:lnSpc>
            </a:pPr>
            <a:r>
              <a:rPr lang="en-US" sz="9058" b="1">
                <a:solidFill>
                  <a:srgbClr val="000E24"/>
                </a:solidFill>
                <a:latin typeface="TT Hoves Bold"/>
                <a:ea typeface="TT Hoves Bold"/>
                <a:cs typeface="TT Hoves Bold"/>
                <a:sym typeface="TT Hoves Bold"/>
              </a:rPr>
              <a:t>2025 -2027</a:t>
            </a:r>
          </a:p>
        </p:txBody>
      </p:sp>
      <p:sp>
        <p:nvSpPr>
          <p:cNvPr id="18" name="TextBox 18"/>
          <p:cNvSpPr txBox="1"/>
          <p:nvPr/>
        </p:nvSpPr>
        <p:spPr>
          <a:xfrm>
            <a:off x="13638543" y="8759797"/>
            <a:ext cx="2834882" cy="498503"/>
          </a:xfrm>
          <a:prstGeom prst="rect">
            <a:avLst/>
          </a:prstGeom>
        </p:spPr>
        <p:txBody>
          <a:bodyPr lIns="0" tIns="0" rIns="0" bIns="0" rtlCol="0" anchor="t">
            <a:spAutoFit/>
          </a:bodyPr>
          <a:lstStyle/>
          <a:p>
            <a:pPr algn="r">
              <a:lnSpc>
                <a:spcPts val="4023"/>
              </a:lnSpc>
            </a:pPr>
            <a:r>
              <a:rPr lang="en-US" sz="2873">
                <a:solidFill>
                  <a:srgbClr val="000E24"/>
                </a:solidFill>
                <a:latin typeface="TT Chocolates"/>
                <a:ea typeface="TT Chocolates"/>
                <a:cs typeface="TT Chocolates"/>
                <a:sym typeface="TT Chocolates"/>
              </a:rPr>
              <a:t>Presented by</a:t>
            </a:r>
          </a:p>
        </p:txBody>
      </p:sp>
      <p:sp>
        <p:nvSpPr>
          <p:cNvPr id="19" name="TextBox 19"/>
          <p:cNvSpPr txBox="1"/>
          <p:nvPr/>
        </p:nvSpPr>
        <p:spPr>
          <a:xfrm>
            <a:off x="11121430" y="9283672"/>
            <a:ext cx="5458402" cy="1003328"/>
          </a:xfrm>
          <a:prstGeom prst="rect">
            <a:avLst/>
          </a:prstGeom>
        </p:spPr>
        <p:txBody>
          <a:bodyPr lIns="0" tIns="0" rIns="0" bIns="0" rtlCol="0" anchor="t">
            <a:spAutoFit/>
          </a:bodyPr>
          <a:lstStyle/>
          <a:p>
            <a:pPr algn="r">
              <a:lnSpc>
                <a:spcPts val="4023"/>
              </a:lnSpc>
            </a:pPr>
            <a:r>
              <a:rPr lang="en-US" sz="2873" b="1">
                <a:solidFill>
                  <a:srgbClr val="000E24"/>
                </a:solidFill>
                <a:latin typeface="TT Chocolates Bold"/>
                <a:ea typeface="TT Chocolates Bold"/>
                <a:cs typeface="TT Chocolates Bold"/>
                <a:sym typeface="TT Chocolates Bold"/>
              </a:rPr>
              <a:t>BUSAYO DISU</a:t>
            </a:r>
          </a:p>
          <a:p>
            <a:pPr algn="r">
              <a:lnSpc>
                <a:spcPts val="4023"/>
              </a:lnSpc>
            </a:pPr>
            <a:endParaRPr lang="en-US" sz="2873" b="1">
              <a:solidFill>
                <a:srgbClr val="000E24"/>
              </a:solidFill>
              <a:latin typeface="TT Chocolates Bold"/>
              <a:ea typeface="TT Chocolates Bold"/>
              <a:cs typeface="TT Chocolates Bold"/>
              <a:sym typeface="TT Chocolates Bold"/>
            </a:endParaRPr>
          </a:p>
        </p:txBody>
      </p:sp>
      <p:sp>
        <p:nvSpPr>
          <p:cNvPr id="20" name="TextBox 20"/>
          <p:cNvSpPr txBox="1"/>
          <p:nvPr/>
        </p:nvSpPr>
        <p:spPr>
          <a:xfrm>
            <a:off x="1449777" y="7407525"/>
            <a:ext cx="12523654" cy="647094"/>
          </a:xfrm>
          <a:prstGeom prst="rect">
            <a:avLst/>
          </a:prstGeom>
        </p:spPr>
        <p:txBody>
          <a:bodyPr lIns="0" tIns="0" rIns="0" bIns="0" rtlCol="0" anchor="t">
            <a:spAutoFit/>
          </a:bodyPr>
          <a:lstStyle/>
          <a:p>
            <a:pPr algn="l">
              <a:lnSpc>
                <a:spcPts val="5283"/>
              </a:lnSpc>
            </a:pPr>
            <a:r>
              <a:rPr lang="en-US" sz="3773">
                <a:solidFill>
                  <a:srgbClr val="000E24"/>
                </a:solidFill>
                <a:latin typeface="TT Chocolates"/>
                <a:ea typeface="TT Chocolates"/>
                <a:cs typeface="TT Chocolates"/>
                <a:sym typeface="TT Chocolates"/>
              </a:rPr>
              <a:t>“</a:t>
            </a:r>
            <a:r>
              <a:rPr lang="en-US" sz="3773" i="1">
                <a:solidFill>
                  <a:srgbClr val="000E24"/>
                </a:solidFill>
                <a:latin typeface="TT Chocolates Italics"/>
                <a:ea typeface="TT Chocolates Italics"/>
                <a:cs typeface="TT Chocolates Italics"/>
                <a:sym typeface="TT Chocolates Italics"/>
              </a:rPr>
              <a:t>Celebrating Culture, Empowering Africans, Driving Change</a:t>
            </a:r>
            <a:r>
              <a:rPr lang="en-US" sz="3773">
                <a:solidFill>
                  <a:srgbClr val="000E24"/>
                </a:solidFill>
                <a:latin typeface="TT Chocolates"/>
                <a:ea typeface="TT Chocolates"/>
                <a:cs typeface="TT Chocolates"/>
                <a:sym typeface="TT Chocolates"/>
              </a:rPr>
              <a:t>”</a:t>
            </a:r>
          </a:p>
        </p:txBody>
      </p:sp>
      <p:sp>
        <p:nvSpPr>
          <p:cNvPr id="21" name="TextBox 21"/>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2327020" y="-1541090"/>
            <a:ext cx="6653179" cy="2569790"/>
          </a:xfrm>
          <a:custGeom>
            <a:avLst/>
            <a:gdLst/>
            <a:ahLst/>
            <a:cxnLst/>
            <a:rect l="l" t="t" r="r" b="b"/>
            <a:pathLst>
              <a:path w="6653179" h="2569790">
                <a:moveTo>
                  <a:pt x="0" y="2569790"/>
                </a:moveTo>
                <a:lnTo>
                  <a:pt x="6653179" y="2569790"/>
                </a:lnTo>
                <a:lnTo>
                  <a:pt x="6653179" y="0"/>
                </a:lnTo>
                <a:lnTo>
                  <a:pt x="0" y="0"/>
                </a:lnTo>
                <a:lnTo>
                  <a:pt x="0" y="25697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734469" y="3837994"/>
            <a:ext cx="8499782" cy="3326526"/>
          </a:xfrm>
          <a:prstGeom prst="rect">
            <a:avLst/>
          </a:prstGeom>
        </p:spPr>
        <p:txBody>
          <a:bodyPr lIns="0" tIns="0" rIns="0" bIns="0" rtlCol="0" anchor="t">
            <a:spAutoFit/>
          </a:bodyPr>
          <a:lstStyle/>
          <a:p>
            <a:pPr algn="l">
              <a:lnSpc>
                <a:spcPts val="8767"/>
              </a:lnSpc>
            </a:pPr>
            <a:r>
              <a:rPr lang="en-US" sz="7758" b="1">
                <a:solidFill>
                  <a:srgbClr val="000E24"/>
                </a:solidFill>
                <a:latin typeface="TT Hoves Bold"/>
                <a:ea typeface="TT Hoves Bold"/>
                <a:cs typeface="TT Hoves Bold"/>
                <a:sym typeface="TT Hoves Bold"/>
              </a:rPr>
              <a:t>Organizational Sustainability &amp; Governance</a:t>
            </a:r>
          </a:p>
        </p:txBody>
      </p:sp>
      <p:grpSp>
        <p:nvGrpSpPr>
          <p:cNvPr id="4" name="Group 4"/>
          <p:cNvGrpSpPr/>
          <p:nvPr/>
        </p:nvGrpSpPr>
        <p:grpSpPr>
          <a:xfrm>
            <a:off x="9862057" y="1928998"/>
            <a:ext cx="7397243" cy="1933451"/>
            <a:chOff x="0" y="0"/>
            <a:chExt cx="1948245" cy="509222"/>
          </a:xfrm>
        </p:grpSpPr>
        <p:sp>
          <p:nvSpPr>
            <p:cNvPr id="5" name="Freeform 5"/>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6" name="TextBox 6"/>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862057" y="4286781"/>
            <a:ext cx="7397243" cy="1933451"/>
            <a:chOff x="0" y="0"/>
            <a:chExt cx="1948245" cy="509222"/>
          </a:xfrm>
        </p:grpSpPr>
        <p:sp>
          <p:nvSpPr>
            <p:cNvPr id="8" name="Freeform 8"/>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9" name="TextBox 9"/>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862057" y="6644564"/>
            <a:ext cx="7397243" cy="1933451"/>
            <a:chOff x="0" y="0"/>
            <a:chExt cx="1948245" cy="509222"/>
          </a:xfrm>
        </p:grpSpPr>
        <p:sp>
          <p:nvSpPr>
            <p:cNvPr id="11" name="Freeform 11"/>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12" name="TextBox 12"/>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H="1" flipV="1">
            <a:off x="8710565" y="2385742"/>
            <a:ext cx="0" cy="5876467"/>
          </a:xfrm>
          <a:prstGeom prst="line">
            <a:avLst/>
          </a:prstGeom>
          <a:ln w="38100" cap="flat">
            <a:solidFill>
              <a:srgbClr val="000E24"/>
            </a:solidFill>
            <a:prstDash val="solid"/>
            <a:headEnd type="none" w="sm" len="sm"/>
            <a:tailEnd type="none" w="sm" len="sm"/>
          </a:ln>
        </p:spPr>
        <p:txBody>
          <a:bodyPr/>
          <a:lstStyle/>
          <a:p>
            <a:endParaRPr lang="en-CA"/>
          </a:p>
        </p:txBody>
      </p:sp>
      <p:sp>
        <p:nvSpPr>
          <p:cNvPr id="14" name="AutoShape 14"/>
          <p:cNvSpPr/>
          <p:nvPr/>
        </p:nvSpPr>
        <p:spPr>
          <a:xfrm>
            <a:off x="8710565" y="3008374"/>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15" name="AutoShape 15"/>
          <p:cNvSpPr/>
          <p:nvPr/>
        </p:nvSpPr>
        <p:spPr>
          <a:xfrm>
            <a:off x="8710565" y="7465707"/>
            <a:ext cx="866870" cy="0"/>
          </a:xfrm>
          <a:prstGeom prst="line">
            <a:avLst/>
          </a:prstGeom>
          <a:ln w="38100" cap="flat">
            <a:solidFill>
              <a:srgbClr val="000E24"/>
            </a:solidFill>
            <a:prstDash val="solid"/>
            <a:headEnd type="none" w="sm" len="sm"/>
            <a:tailEnd type="oval" w="lg" len="lg"/>
          </a:ln>
        </p:spPr>
        <p:txBody>
          <a:bodyPr/>
          <a:lstStyle/>
          <a:p>
            <a:endParaRPr lang="en-CA"/>
          </a:p>
        </p:txBody>
      </p:sp>
      <p:grpSp>
        <p:nvGrpSpPr>
          <p:cNvPr id="16" name="Group 16"/>
          <p:cNvGrpSpPr/>
          <p:nvPr/>
        </p:nvGrpSpPr>
        <p:grpSpPr>
          <a:xfrm>
            <a:off x="-95143" y="8050929"/>
            <a:ext cx="3975803" cy="39758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575422" y="9258300"/>
            <a:ext cx="6413894" cy="6413894"/>
            <a:chOff x="0" y="0"/>
            <a:chExt cx="6350000" cy="6350000"/>
          </a:xfrm>
        </p:grpSpPr>
        <p:sp>
          <p:nvSpPr>
            <p:cNvPr id="20" name="Freeform 20"/>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4999" r="-25000"/>
              </a:stretch>
            </a:blipFill>
          </p:spPr>
          <p:txBody>
            <a:bodyPr/>
            <a:lstStyle/>
            <a:p>
              <a:endParaRPr lang="en-CA"/>
            </a:p>
          </p:txBody>
        </p:sp>
        <p:sp>
          <p:nvSpPr>
            <p:cNvPr id="21" name="Freeform 21"/>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42B"/>
            </a:solidFill>
          </p:spPr>
          <p:txBody>
            <a:bodyPr/>
            <a:lstStyle/>
            <a:p>
              <a:endParaRPr lang="en-CA"/>
            </a:p>
          </p:txBody>
        </p:sp>
      </p:grpSp>
      <p:sp>
        <p:nvSpPr>
          <p:cNvPr id="22" name="Freeform 22"/>
          <p:cNvSpPr/>
          <p:nvPr/>
        </p:nvSpPr>
        <p:spPr>
          <a:xfrm>
            <a:off x="17534059" y="1009239"/>
            <a:ext cx="425685" cy="457071"/>
          </a:xfrm>
          <a:custGeom>
            <a:avLst/>
            <a:gdLst/>
            <a:ahLst/>
            <a:cxnLst/>
            <a:rect l="l" t="t" r="r" b="b"/>
            <a:pathLst>
              <a:path w="425685" h="457071">
                <a:moveTo>
                  <a:pt x="0" y="0"/>
                </a:moveTo>
                <a:lnTo>
                  <a:pt x="425685" y="0"/>
                </a:lnTo>
                <a:lnTo>
                  <a:pt x="425685" y="457071"/>
                </a:lnTo>
                <a:lnTo>
                  <a:pt x="0" y="457071"/>
                </a:lnTo>
                <a:lnTo>
                  <a:pt x="0" y="0"/>
                </a:lnTo>
                <a:close/>
              </a:path>
            </a:pathLst>
          </a:custGeom>
          <a:blipFill>
            <a:blip r:embed="rId5">
              <a:extLst>
                <a:ext uri="{96DAC541-7B7A-43D3-8B79-37D633B846F1}">
                  <asvg:svgBlip xmlns:asvg="http://schemas.microsoft.com/office/drawing/2016/SVG/main" r:embed="rId6"/>
                </a:ext>
              </a:extLst>
            </a:blip>
            <a:stretch>
              <a:fillRect r="-157945" b="-139031"/>
            </a:stretch>
          </a:blipFill>
        </p:spPr>
        <p:txBody>
          <a:bodyPr/>
          <a:lstStyle/>
          <a:p>
            <a:endParaRPr lang="en-CA"/>
          </a:p>
        </p:txBody>
      </p:sp>
      <p:sp>
        <p:nvSpPr>
          <p:cNvPr id="23" name="AutoShape 23"/>
          <p:cNvSpPr/>
          <p:nvPr/>
        </p:nvSpPr>
        <p:spPr>
          <a:xfrm>
            <a:off x="8710565" y="5162550"/>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24" name="Freeform 24"/>
          <p:cNvSpPr/>
          <p:nvPr/>
        </p:nvSpPr>
        <p:spPr>
          <a:xfrm>
            <a:off x="239947" y="313106"/>
            <a:ext cx="1431188" cy="1431188"/>
          </a:xfrm>
          <a:custGeom>
            <a:avLst/>
            <a:gdLst/>
            <a:ahLst/>
            <a:cxnLst/>
            <a:rect l="l" t="t" r="r" b="b"/>
            <a:pathLst>
              <a:path w="1431188" h="1431188">
                <a:moveTo>
                  <a:pt x="0" y="0"/>
                </a:moveTo>
                <a:lnTo>
                  <a:pt x="1431188" y="0"/>
                </a:lnTo>
                <a:lnTo>
                  <a:pt x="1431188" y="1431188"/>
                </a:lnTo>
                <a:lnTo>
                  <a:pt x="0" y="1431188"/>
                </a:lnTo>
                <a:lnTo>
                  <a:pt x="0" y="0"/>
                </a:lnTo>
                <a:close/>
              </a:path>
            </a:pathLst>
          </a:custGeom>
          <a:blipFill>
            <a:blip r:embed="rId7"/>
            <a:stretch>
              <a:fillRect/>
            </a:stretch>
          </a:blipFill>
        </p:spPr>
        <p:txBody>
          <a:bodyPr/>
          <a:lstStyle/>
          <a:p>
            <a:endParaRPr lang="en-CA"/>
          </a:p>
        </p:txBody>
      </p:sp>
      <p:grpSp>
        <p:nvGrpSpPr>
          <p:cNvPr id="25" name="Group 25"/>
          <p:cNvGrpSpPr/>
          <p:nvPr/>
        </p:nvGrpSpPr>
        <p:grpSpPr>
          <a:xfrm>
            <a:off x="15282162" y="916228"/>
            <a:ext cx="1706898" cy="550082"/>
            <a:chOff x="0" y="0"/>
            <a:chExt cx="537211" cy="173127"/>
          </a:xfrm>
        </p:grpSpPr>
        <p:sp>
          <p:nvSpPr>
            <p:cNvPr id="26" name="Freeform 26"/>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27" name="TextBox 27"/>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15552402" y="1103995"/>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9" name="Group 29"/>
          <p:cNvGrpSpPr/>
          <p:nvPr/>
        </p:nvGrpSpPr>
        <p:grpSpPr>
          <a:xfrm>
            <a:off x="9667255" y="8888494"/>
            <a:ext cx="3420848" cy="342084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465207" y="2191785"/>
            <a:ext cx="1306923" cy="1306923"/>
          </a:xfrm>
          <a:custGeom>
            <a:avLst/>
            <a:gdLst/>
            <a:ahLst/>
            <a:cxnLst/>
            <a:rect l="l" t="t" r="r" b="b"/>
            <a:pathLst>
              <a:path w="1306923" h="1306923">
                <a:moveTo>
                  <a:pt x="0" y="0"/>
                </a:moveTo>
                <a:lnTo>
                  <a:pt x="1306923" y="0"/>
                </a:lnTo>
                <a:lnTo>
                  <a:pt x="1306923" y="1306923"/>
                </a:lnTo>
                <a:lnTo>
                  <a:pt x="0" y="13069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33" name="TextBox 33"/>
          <p:cNvSpPr txBox="1"/>
          <p:nvPr/>
        </p:nvSpPr>
        <p:spPr>
          <a:xfrm>
            <a:off x="1671135" y="515956"/>
            <a:ext cx="8518466" cy="588039"/>
          </a:xfrm>
          <a:prstGeom prst="rect">
            <a:avLst/>
          </a:prstGeom>
        </p:spPr>
        <p:txBody>
          <a:bodyPr lIns="0" tIns="0" rIns="0" bIns="0" rtlCol="0" anchor="t">
            <a:spAutoFit/>
          </a:bodyPr>
          <a:lstStyle/>
          <a:p>
            <a:pPr algn="l">
              <a:lnSpc>
                <a:spcPts val="4863"/>
              </a:lnSpc>
            </a:pPr>
            <a:r>
              <a:rPr lang="en-US" sz="3473" b="1">
                <a:solidFill>
                  <a:srgbClr val="000000"/>
                </a:solidFill>
                <a:latin typeface="TT Chocolates Bold"/>
                <a:ea typeface="TT Chocolates Bold"/>
                <a:cs typeface="TT Chocolates Bold"/>
                <a:sym typeface="TT Chocolates Bold"/>
              </a:rPr>
              <a:t>Africans Society of Strathcona County</a:t>
            </a:r>
          </a:p>
        </p:txBody>
      </p:sp>
      <p:sp>
        <p:nvSpPr>
          <p:cNvPr id="34" name="TextBox 34"/>
          <p:cNvSpPr txBox="1"/>
          <p:nvPr/>
        </p:nvSpPr>
        <p:spPr>
          <a:xfrm>
            <a:off x="10127354" y="7014692"/>
            <a:ext cx="7131946" cy="1136044"/>
          </a:xfrm>
          <a:prstGeom prst="rect">
            <a:avLst/>
          </a:prstGeom>
        </p:spPr>
        <p:txBody>
          <a:bodyPr lIns="0" tIns="0" rIns="0" bIns="0" rtlCol="0" anchor="t">
            <a:spAutoFit/>
          </a:bodyPr>
          <a:lstStyle/>
          <a:p>
            <a:pPr algn="ctr">
              <a:lnSpc>
                <a:spcPts val="4583"/>
              </a:lnSpc>
            </a:pPr>
            <a:r>
              <a:rPr lang="en-US" sz="3273">
                <a:solidFill>
                  <a:srgbClr val="000E24"/>
                </a:solidFill>
                <a:latin typeface="League Spartan"/>
                <a:ea typeface="League Spartan"/>
                <a:cs typeface="League Spartan"/>
                <a:sym typeface="League Spartan"/>
              </a:rPr>
              <a:t>Board &amp; Volunteers Trainings, </a:t>
            </a:r>
          </a:p>
          <a:p>
            <a:pPr algn="ctr">
              <a:lnSpc>
                <a:spcPts val="4583"/>
              </a:lnSpc>
            </a:pPr>
            <a:r>
              <a:rPr lang="en-US" sz="3273">
                <a:solidFill>
                  <a:srgbClr val="000E24"/>
                </a:solidFill>
                <a:latin typeface="League Spartan"/>
                <a:ea typeface="League Spartan"/>
                <a:cs typeface="League Spartan"/>
                <a:sym typeface="League Spartan"/>
              </a:rPr>
              <a:t>Office Setup</a:t>
            </a:r>
          </a:p>
        </p:txBody>
      </p:sp>
      <p:sp>
        <p:nvSpPr>
          <p:cNvPr id="35" name="TextBox 35"/>
          <p:cNvSpPr txBox="1"/>
          <p:nvPr/>
        </p:nvSpPr>
        <p:spPr>
          <a:xfrm>
            <a:off x="9667255" y="4714998"/>
            <a:ext cx="8016989" cy="538509"/>
          </a:xfrm>
          <a:prstGeom prst="rect">
            <a:avLst/>
          </a:prstGeom>
        </p:spPr>
        <p:txBody>
          <a:bodyPr lIns="0" tIns="0" rIns="0" bIns="0" rtlCol="0" anchor="t">
            <a:spAutoFit/>
          </a:bodyPr>
          <a:lstStyle/>
          <a:p>
            <a:pPr algn="ctr">
              <a:lnSpc>
                <a:spcPts val="4443"/>
              </a:lnSpc>
            </a:pPr>
            <a:r>
              <a:rPr lang="en-US" sz="3173">
                <a:solidFill>
                  <a:srgbClr val="000E24"/>
                </a:solidFill>
                <a:latin typeface="League Spartan"/>
                <a:ea typeface="League Spartan"/>
                <a:cs typeface="League Spartan"/>
                <a:sym typeface="League Spartan"/>
              </a:rPr>
              <a:t>Membership &amp; Partnership Drives </a:t>
            </a:r>
          </a:p>
        </p:txBody>
      </p:sp>
      <p:sp>
        <p:nvSpPr>
          <p:cNvPr id="36" name="TextBox 36"/>
          <p:cNvSpPr txBox="1"/>
          <p:nvPr/>
        </p:nvSpPr>
        <p:spPr>
          <a:xfrm>
            <a:off x="10401690" y="2385742"/>
            <a:ext cx="6317131" cy="1188114"/>
          </a:xfrm>
          <a:prstGeom prst="rect">
            <a:avLst/>
          </a:prstGeom>
        </p:spPr>
        <p:txBody>
          <a:bodyPr lIns="0" tIns="0" rIns="0" bIns="0" rtlCol="0" anchor="t">
            <a:spAutoFit/>
          </a:bodyPr>
          <a:lstStyle/>
          <a:p>
            <a:pPr algn="ctr">
              <a:lnSpc>
                <a:spcPts val="4863"/>
              </a:lnSpc>
            </a:pPr>
            <a:r>
              <a:rPr lang="en-US" sz="3473">
                <a:solidFill>
                  <a:srgbClr val="000E24"/>
                </a:solidFill>
                <a:latin typeface="League Spartan"/>
                <a:ea typeface="League Spartan"/>
                <a:cs typeface="League Spartan"/>
                <a:sym typeface="League Spartan"/>
              </a:rPr>
              <a:t>Fundraising activities &amp; events</a:t>
            </a:r>
          </a:p>
        </p:txBody>
      </p:sp>
      <p:sp>
        <p:nvSpPr>
          <p:cNvPr id="37" name="TextBox 37"/>
          <p:cNvSpPr txBox="1"/>
          <p:nvPr/>
        </p:nvSpPr>
        <p:spPr>
          <a:xfrm>
            <a:off x="17684244" y="9289802"/>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sp>
        <p:nvSpPr>
          <p:cNvPr id="3" name="Freeform 3"/>
          <p:cNvSpPr/>
          <p:nvPr/>
        </p:nvSpPr>
        <p:spPr>
          <a:xfrm>
            <a:off x="1233840" y="8010215"/>
            <a:ext cx="5041981" cy="1399150"/>
          </a:xfrm>
          <a:custGeom>
            <a:avLst/>
            <a:gdLst/>
            <a:ahLst/>
            <a:cxnLst/>
            <a:rect l="l" t="t" r="r" b="b"/>
            <a:pathLst>
              <a:path w="5041981" h="1399150">
                <a:moveTo>
                  <a:pt x="0" y="0"/>
                </a:moveTo>
                <a:lnTo>
                  <a:pt x="5041980" y="0"/>
                </a:lnTo>
                <a:lnTo>
                  <a:pt x="5041980" y="1399149"/>
                </a:lnTo>
                <a:lnTo>
                  <a:pt x="0" y="1399149"/>
                </a:lnTo>
                <a:lnTo>
                  <a:pt x="0" y="0"/>
                </a:lnTo>
                <a:close/>
              </a:path>
            </a:pathLst>
          </a:custGeom>
          <a:blipFill>
            <a:blip r:embed="rId3">
              <a:alphaModFix amt="60000"/>
            </a:blip>
            <a:stretch>
              <a:fillRect/>
            </a:stretch>
          </a:blipFill>
        </p:spPr>
        <p:txBody>
          <a:bodyPr/>
          <a:lstStyle/>
          <a:p>
            <a:endParaRPr lang="en-CA"/>
          </a:p>
        </p:txBody>
      </p:sp>
      <p:grpSp>
        <p:nvGrpSpPr>
          <p:cNvPr id="4" name="Group 4"/>
          <p:cNvGrpSpPr/>
          <p:nvPr/>
        </p:nvGrpSpPr>
        <p:grpSpPr>
          <a:xfrm>
            <a:off x="-834781" y="8709789"/>
            <a:ext cx="2662757" cy="266275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695020" y="8010215"/>
            <a:ext cx="5041981" cy="1399150"/>
          </a:xfrm>
          <a:custGeom>
            <a:avLst/>
            <a:gdLst/>
            <a:ahLst/>
            <a:cxnLst/>
            <a:rect l="l" t="t" r="r" b="b"/>
            <a:pathLst>
              <a:path w="5041981" h="1399150">
                <a:moveTo>
                  <a:pt x="0" y="0"/>
                </a:moveTo>
                <a:lnTo>
                  <a:pt x="5041981" y="0"/>
                </a:lnTo>
                <a:lnTo>
                  <a:pt x="5041981" y="1399149"/>
                </a:lnTo>
                <a:lnTo>
                  <a:pt x="0" y="1399149"/>
                </a:lnTo>
                <a:lnTo>
                  <a:pt x="0" y="0"/>
                </a:lnTo>
                <a:close/>
              </a:path>
            </a:pathLst>
          </a:custGeom>
          <a:blipFill>
            <a:blip r:embed="rId3">
              <a:alphaModFix amt="60000"/>
            </a:blip>
            <a:stretch>
              <a:fillRect/>
            </a:stretch>
          </a:blipFill>
        </p:spPr>
        <p:txBody>
          <a:bodyPr/>
          <a:lstStyle/>
          <a:p>
            <a:endParaRPr lang="en-CA"/>
          </a:p>
        </p:txBody>
      </p:sp>
      <p:grpSp>
        <p:nvGrpSpPr>
          <p:cNvPr id="8" name="Group 8"/>
          <p:cNvGrpSpPr/>
          <p:nvPr/>
        </p:nvGrpSpPr>
        <p:grpSpPr>
          <a:xfrm>
            <a:off x="600615" y="4878392"/>
            <a:ext cx="6308431" cy="4001392"/>
            <a:chOff x="0" y="0"/>
            <a:chExt cx="1198787" cy="760382"/>
          </a:xfrm>
        </p:grpSpPr>
        <p:sp>
          <p:nvSpPr>
            <p:cNvPr id="9" name="Freeform 9"/>
            <p:cNvSpPr/>
            <p:nvPr/>
          </p:nvSpPr>
          <p:spPr>
            <a:xfrm>
              <a:off x="0" y="0"/>
              <a:ext cx="1198787" cy="760382"/>
            </a:xfrm>
            <a:custGeom>
              <a:avLst/>
              <a:gdLst/>
              <a:ahLst/>
              <a:cxnLst/>
              <a:rect l="l" t="t" r="r" b="b"/>
              <a:pathLst>
                <a:path w="1198787" h="760382">
                  <a:moveTo>
                    <a:pt x="599394" y="0"/>
                  </a:moveTo>
                  <a:cubicBezTo>
                    <a:pt x="268358" y="0"/>
                    <a:pt x="0" y="170217"/>
                    <a:pt x="0" y="380191"/>
                  </a:cubicBezTo>
                  <a:cubicBezTo>
                    <a:pt x="0" y="590165"/>
                    <a:pt x="268358" y="760382"/>
                    <a:pt x="599394" y="760382"/>
                  </a:cubicBezTo>
                  <a:cubicBezTo>
                    <a:pt x="930429" y="760382"/>
                    <a:pt x="1198787" y="590165"/>
                    <a:pt x="1198787" y="380191"/>
                  </a:cubicBezTo>
                  <a:cubicBezTo>
                    <a:pt x="1198787" y="170217"/>
                    <a:pt x="930429" y="0"/>
                    <a:pt x="599394" y="0"/>
                  </a:cubicBezTo>
                  <a:close/>
                </a:path>
              </a:pathLst>
            </a:custGeom>
            <a:solidFill>
              <a:srgbClr val="FF6B00"/>
            </a:solidFill>
          </p:spPr>
          <p:txBody>
            <a:bodyPr/>
            <a:lstStyle/>
            <a:p>
              <a:endParaRPr lang="en-CA"/>
            </a:p>
          </p:txBody>
        </p:sp>
        <p:sp>
          <p:nvSpPr>
            <p:cNvPr id="10" name="TextBox 10"/>
            <p:cNvSpPr txBox="1"/>
            <p:nvPr/>
          </p:nvSpPr>
          <p:spPr>
            <a:xfrm>
              <a:off x="112386" y="23661"/>
              <a:ext cx="974014" cy="66543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2217319" y="8010215"/>
            <a:ext cx="5041981" cy="1399150"/>
          </a:xfrm>
          <a:custGeom>
            <a:avLst/>
            <a:gdLst/>
            <a:ahLst/>
            <a:cxnLst/>
            <a:rect l="l" t="t" r="r" b="b"/>
            <a:pathLst>
              <a:path w="5041981" h="1399150">
                <a:moveTo>
                  <a:pt x="0" y="0"/>
                </a:moveTo>
                <a:lnTo>
                  <a:pt x="5041981" y="0"/>
                </a:lnTo>
                <a:lnTo>
                  <a:pt x="5041981" y="1399149"/>
                </a:lnTo>
                <a:lnTo>
                  <a:pt x="0" y="1399149"/>
                </a:lnTo>
                <a:lnTo>
                  <a:pt x="0" y="0"/>
                </a:lnTo>
                <a:close/>
              </a:path>
            </a:pathLst>
          </a:custGeom>
          <a:blipFill>
            <a:blip r:embed="rId3">
              <a:alphaModFix amt="60000"/>
            </a:blip>
            <a:stretch>
              <a:fillRect/>
            </a:stretch>
          </a:blipFill>
        </p:spPr>
        <p:txBody>
          <a:bodyPr/>
          <a:lstStyle/>
          <a:p>
            <a:endParaRPr lang="en-CA"/>
          </a:p>
        </p:txBody>
      </p:sp>
      <p:grpSp>
        <p:nvGrpSpPr>
          <p:cNvPr id="12" name="Group 12"/>
          <p:cNvGrpSpPr/>
          <p:nvPr/>
        </p:nvGrpSpPr>
        <p:grpSpPr>
          <a:xfrm>
            <a:off x="6119387" y="4878392"/>
            <a:ext cx="6308431" cy="4001392"/>
            <a:chOff x="0" y="0"/>
            <a:chExt cx="1198787" cy="760382"/>
          </a:xfrm>
        </p:grpSpPr>
        <p:sp>
          <p:nvSpPr>
            <p:cNvPr id="13" name="Freeform 13"/>
            <p:cNvSpPr/>
            <p:nvPr/>
          </p:nvSpPr>
          <p:spPr>
            <a:xfrm>
              <a:off x="0" y="0"/>
              <a:ext cx="1198787" cy="760382"/>
            </a:xfrm>
            <a:custGeom>
              <a:avLst/>
              <a:gdLst/>
              <a:ahLst/>
              <a:cxnLst/>
              <a:rect l="l" t="t" r="r" b="b"/>
              <a:pathLst>
                <a:path w="1198787" h="760382">
                  <a:moveTo>
                    <a:pt x="599394" y="0"/>
                  </a:moveTo>
                  <a:cubicBezTo>
                    <a:pt x="268358" y="0"/>
                    <a:pt x="0" y="170217"/>
                    <a:pt x="0" y="380191"/>
                  </a:cubicBezTo>
                  <a:cubicBezTo>
                    <a:pt x="0" y="590165"/>
                    <a:pt x="268358" y="760382"/>
                    <a:pt x="599394" y="760382"/>
                  </a:cubicBezTo>
                  <a:cubicBezTo>
                    <a:pt x="930429" y="760382"/>
                    <a:pt x="1198787" y="590165"/>
                    <a:pt x="1198787" y="380191"/>
                  </a:cubicBezTo>
                  <a:cubicBezTo>
                    <a:pt x="1198787" y="170217"/>
                    <a:pt x="930429" y="0"/>
                    <a:pt x="599394" y="0"/>
                  </a:cubicBezTo>
                  <a:close/>
                </a:path>
              </a:pathLst>
            </a:custGeom>
            <a:solidFill>
              <a:srgbClr val="FF842B"/>
            </a:solidFill>
          </p:spPr>
          <p:txBody>
            <a:bodyPr/>
            <a:lstStyle/>
            <a:p>
              <a:endParaRPr lang="en-CA"/>
            </a:p>
          </p:txBody>
        </p:sp>
        <p:sp>
          <p:nvSpPr>
            <p:cNvPr id="14" name="TextBox 14"/>
            <p:cNvSpPr txBox="1"/>
            <p:nvPr/>
          </p:nvSpPr>
          <p:spPr>
            <a:xfrm>
              <a:off x="112386" y="23661"/>
              <a:ext cx="974014" cy="66543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702804" y="4878392"/>
            <a:ext cx="5984581" cy="4001392"/>
            <a:chOff x="0" y="0"/>
            <a:chExt cx="1137246" cy="760382"/>
          </a:xfrm>
        </p:grpSpPr>
        <p:sp>
          <p:nvSpPr>
            <p:cNvPr id="16" name="Freeform 16"/>
            <p:cNvSpPr/>
            <p:nvPr/>
          </p:nvSpPr>
          <p:spPr>
            <a:xfrm>
              <a:off x="0" y="0"/>
              <a:ext cx="1137246" cy="760382"/>
            </a:xfrm>
            <a:custGeom>
              <a:avLst/>
              <a:gdLst/>
              <a:ahLst/>
              <a:cxnLst/>
              <a:rect l="l" t="t" r="r" b="b"/>
              <a:pathLst>
                <a:path w="1137246" h="760382">
                  <a:moveTo>
                    <a:pt x="568623" y="0"/>
                  </a:moveTo>
                  <a:cubicBezTo>
                    <a:pt x="254581" y="0"/>
                    <a:pt x="0" y="170217"/>
                    <a:pt x="0" y="380191"/>
                  </a:cubicBezTo>
                  <a:cubicBezTo>
                    <a:pt x="0" y="590165"/>
                    <a:pt x="254581" y="760382"/>
                    <a:pt x="568623" y="760382"/>
                  </a:cubicBezTo>
                  <a:cubicBezTo>
                    <a:pt x="882665" y="760382"/>
                    <a:pt x="1137246" y="590165"/>
                    <a:pt x="1137246" y="380191"/>
                  </a:cubicBezTo>
                  <a:cubicBezTo>
                    <a:pt x="1137246" y="170217"/>
                    <a:pt x="882665" y="0"/>
                    <a:pt x="568623" y="0"/>
                  </a:cubicBezTo>
                  <a:close/>
                </a:path>
              </a:pathLst>
            </a:custGeom>
            <a:solidFill>
              <a:srgbClr val="FF6B00"/>
            </a:solidFill>
          </p:spPr>
          <p:txBody>
            <a:bodyPr/>
            <a:lstStyle/>
            <a:p>
              <a:endParaRPr lang="en-CA"/>
            </a:p>
          </p:txBody>
        </p:sp>
        <p:sp>
          <p:nvSpPr>
            <p:cNvPr id="17" name="TextBox 17"/>
            <p:cNvSpPr txBox="1"/>
            <p:nvPr/>
          </p:nvSpPr>
          <p:spPr>
            <a:xfrm>
              <a:off x="106617" y="23661"/>
              <a:ext cx="924012" cy="66543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717005" y="4383554"/>
            <a:ext cx="4075650" cy="937607"/>
            <a:chOff x="0" y="0"/>
            <a:chExt cx="1142981" cy="262944"/>
          </a:xfrm>
        </p:grpSpPr>
        <p:sp>
          <p:nvSpPr>
            <p:cNvPr id="19" name="Freeform 19"/>
            <p:cNvSpPr/>
            <p:nvPr/>
          </p:nvSpPr>
          <p:spPr>
            <a:xfrm>
              <a:off x="0" y="0"/>
              <a:ext cx="1142981" cy="262944"/>
            </a:xfrm>
            <a:custGeom>
              <a:avLst/>
              <a:gdLst/>
              <a:ahLst/>
              <a:cxnLst/>
              <a:rect l="l" t="t" r="r" b="b"/>
              <a:pathLst>
                <a:path w="1142981" h="262944">
                  <a:moveTo>
                    <a:pt x="131472" y="0"/>
                  </a:moveTo>
                  <a:lnTo>
                    <a:pt x="1011509" y="0"/>
                  </a:lnTo>
                  <a:cubicBezTo>
                    <a:pt x="1084119" y="0"/>
                    <a:pt x="1142981" y="58862"/>
                    <a:pt x="1142981" y="131472"/>
                  </a:cubicBezTo>
                  <a:lnTo>
                    <a:pt x="1142981" y="131472"/>
                  </a:lnTo>
                  <a:cubicBezTo>
                    <a:pt x="1142981" y="166340"/>
                    <a:pt x="1129129" y="199781"/>
                    <a:pt x="1104473" y="224437"/>
                  </a:cubicBezTo>
                  <a:cubicBezTo>
                    <a:pt x="1079818" y="249092"/>
                    <a:pt x="1046377" y="262944"/>
                    <a:pt x="1011509" y="262944"/>
                  </a:cubicBezTo>
                  <a:lnTo>
                    <a:pt x="131472" y="262944"/>
                  </a:lnTo>
                  <a:cubicBezTo>
                    <a:pt x="58862" y="262944"/>
                    <a:pt x="0" y="204082"/>
                    <a:pt x="0" y="131472"/>
                  </a:cubicBezTo>
                  <a:lnTo>
                    <a:pt x="0" y="131472"/>
                  </a:lnTo>
                  <a:cubicBezTo>
                    <a:pt x="0" y="58862"/>
                    <a:pt x="58862" y="0"/>
                    <a:pt x="131472" y="0"/>
                  </a:cubicBezTo>
                  <a:close/>
                </a:path>
              </a:pathLst>
            </a:custGeom>
            <a:solidFill>
              <a:srgbClr val="000E24"/>
            </a:solidFill>
          </p:spPr>
          <p:txBody>
            <a:bodyPr/>
            <a:lstStyle/>
            <a:p>
              <a:endParaRPr lang="en-CA"/>
            </a:p>
          </p:txBody>
        </p:sp>
        <p:sp>
          <p:nvSpPr>
            <p:cNvPr id="20" name="TextBox 20"/>
            <p:cNvSpPr txBox="1"/>
            <p:nvPr/>
          </p:nvSpPr>
          <p:spPr>
            <a:xfrm>
              <a:off x="0" y="-47625"/>
              <a:ext cx="1142981" cy="310569"/>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7235777" y="4383554"/>
            <a:ext cx="4075650" cy="937607"/>
            <a:chOff x="0" y="0"/>
            <a:chExt cx="1142981" cy="262944"/>
          </a:xfrm>
        </p:grpSpPr>
        <p:sp>
          <p:nvSpPr>
            <p:cNvPr id="22" name="Freeform 22"/>
            <p:cNvSpPr/>
            <p:nvPr/>
          </p:nvSpPr>
          <p:spPr>
            <a:xfrm>
              <a:off x="0" y="0"/>
              <a:ext cx="1142981" cy="262944"/>
            </a:xfrm>
            <a:custGeom>
              <a:avLst/>
              <a:gdLst/>
              <a:ahLst/>
              <a:cxnLst/>
              <a:rect l="l" t="t" r="r" b="b"/>
              <a:pathLst>
                <a:path w="1142981" h="262944">
                  <a:moveTo>
                    <a:pt x="131472" y="0"/>
                  </a:moveTo>
                  <a:lnTo>
                    <a:pt x="1011509" y="0"/>
                  </a:lnTo>
                  <a:cubicBezTo>
                    <a:pt x="1084119" y="0"/>
                    <a:pt x="1142981" y="58862"/>
                    <a:pt x="1142981" y="131472"/>
                  </a:cubicBezTo>
                  <a:lnTo>
                    <a:pt x="1142981" y="131472"/>
                  </a:lnTo>
                  <a:cubicBezTo>
                    <a:pt x="1142981" y="166340"/>
                    <a:pt x="1129129" y="199781"/>
                    <a:pt x="1104473" y="224437"/>
                  </a:cubicBezTo>
                  <a:cubicBezTo>
                    <a:pt x="1079818" y="249092"/>
                    <a:pt x="1046377" y="262944"/>
                    <a:pt x="1011509" y="262944"/>
                  </a:cubicBezTo>
                  <a:lnTo>
                    <a:pt x="131472" y="262944"/>
                  </a:lnTo>
                  <a:cubicBezTo>
                    <a:pt x="58862" y="262944"/>
                    <a:pt x="0" y="204082"/>
                    <a:pt x="0" y="131472"/>
                  </a:cubicBezTo>
                  <a:lnTo>
                    <a:pt x="0" y="131472"/>
                  </a:lnTo>
                  <a:cubicBezTo>
                    <a:pt x="0" y="58862"/>
                    <a:pt x="58862" y="0"/>
                    <a:pt x="131472" y="0"/>
                  </a:cubicBezTo>
                  <a:close/>
                </a:path>
              </a:pathLst>
            </a:custGeom>
            <a:solidFill>
              <a:srgbClr val="000E24"/>
            </a:solidFill>
          </p:spPr>
          <p:txBody>
            <a:bodyPr/>
            <a:lstStyle/>
            <a:p>
              <a:endParaRPr lang="en-CA"/>
            </a:p>
          </p:txBody>
        </p:sp>
        <p:sp>
          <p:nvSpPr>
            <p:cNvPr id="23" name="TextBox 23"/>
            <p:cNvSpPr txBox="1"/>
            <p:nvPr/>
          </p:nvSpPr>
          <p:spPr>
            <a:xfrm>
              <a:off x="0" y="-47625"/>
              <a:ext cx="1142981" cy="310569"/>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706893" y="4383554"/>
            <a:ext cx="4075650" cy="937607"/>
            <a:chOff x="0" y="0"/>
            <a:chExt cx="1142981" cy="262944"/>
          </a:xfrm>
        </p:grpSpPr>
        <p:sp>
          <p:nvSpPr>
            <p:cNvPr id="25" name="Freeform 25"/>
            <p:cNvSpPr/>
            <p:nvPr/>
          </p:nvSpPr>
          <p:spPr>
            <a:xfrm>
              <a:off x="0" y="0"/>
              <a:ext cx="1142981" cy="262944"/>
            </a:xfrm>
            <a:custGeom>
              <a:avLst/>
              <a:gdLst/>
              <a:ahLst/>
              <a:cxnLst/>
              <a:rect l="l" t="t" r="r" b="b"/>
              <a:pathLst>
                <a:path w="1142981" h="262944">
                  <a:moveTo>
                    <a:pt x="131472" y="0"/>
                  </a:moveTo>
                  <a:lnTo>
                    <a:pt x="1011509" y="0"/>
                  </a:lnTo>
                  <a:cubicBezTo>
                    <a:pt x="1084119" y="0"/>
                    <a:pt x="1142981" y="58862"/>
                    <a:pt x="1142981" y="131472"/>
                  </a:cubicBezTo>
                  <a:lnTo>
                    <a:pt x="1142981" y="131472"/>
                  </a:lnTo>
                  <a:cubicBezTo>
                    <a:pt x="1142981" y="166340"/>
                    <a:pt x="1129129" y="199781"/>
                    <a:pt x="1104473" y="224437"/>
                  </a:cubicBezTo>
                  <a:cubicBezTo>
                    <a:pt x="1079818" y="249092"/>
                    <a:pt x="1046377" y="262944"/>
                    <a:pt x="1011509" y="262944"/>
                  </a:cubicBezTo>
                  <a:lnTo>
                    <a:pt x="131472" y="262944"/>
                  </a:lnTo>
                  <a:cubicBezTo>
                    <a:pt x="58862" y="262944"/>
                    <a:pt x="0" y="204082"/>
                    <a:pt x="0" y="131472"/>
                  </a:cubicBezTo>
                  <a:lnTo>
                    <a:pt x="0" y="131472"/>
                  </a:lnTo>
                  <a:cubicBezTo>
                    <a:pt x="0" y="58862"/>
                    <a:pt x="58862" y="0"/>
                    <a:pt x="131472" y="0"/>
                  </a:cubicBezTo>
                  <a:close/>
                </a:path>
              </a:pathLst>
            </a:custGeom>
            <a:solidFill>
              <a:srgbClr val="000E24"/>
            </a:solidFill>
          </p:spPr>
          <p:txBody>
            <a:bodyPr/>
            <a:lstStyle/>
            <a:p>
              <a:endParaRPr lang="en-CA"/>
            </a:p>
          </p:txBody>
        </p:sp>
        <p:sp>
          <p:nvSpPr>
            <p:cNvPr id="26" name="TextBox 26"/>
            <p:cNvSpPr txBox="1"/>
            <p:nvPr/>
          </p:nvSpPr>
          <p:spPr>
            <a:xfrm>
              <a:off x="0" y="-47625"/>
              <a:ext cx="1142981" cy="310569"/>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rot="1371516" flipV="1">
            <a:off x="6136767" y="8463324"/>
            <a:ext cx="704188" cy="492932"/>
          </a:xfrm>
          <a:custGeom>
            <a:avLst/>
            <a:gdLst/>
            <a:ahLst/>
            <a:cxnLst/>
            <a:rect l="l" t="t" r="r" b="b"/>
            <a:pathLst>
              <a:path w="704188" h="492932">
                <a:moveTo>
                  <a:pt x="0" y="492931"/>
                </a:moveTo>
                <a:lnTo>
                  <a:pt x="704188" y="492931"/>
                </a:lnTo>
                <a:lnTo>
                  <a:pt x="704188" y="0"/>
                </a:lnTo>
                <a:lnTo>
                  <a:pt x="0" y="0"/>
                </a:lnTo>
                <a:lnTo>
                  <a:pt x="0" y="49293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28" name="TextBox 28"/>
          <p:cNvSpPr txBox="1"/>
          <p:nvPr/>
        </p:nvSpPr>
        <p:spPr>
          <a:xfrm>
            <a:off x="2248881" y="2288135"/>
            <a:ext cx="13790238" cy="1238169"/>
          </a:xfrm>
          <a:prstGeom prst="rect">
            <a:avLst/>
          </a:prstGeom>
        </p:spPr>
        <p:txBody>
          <a:bodyPr lIns="0" tIns="0" rIns="0" bIns="0" rtlCol="0" anchor="t">
            <a:spAutoFit/>
          </a:bodyPr>
          <a:lstStyle/>
          <a:p>
            <a:pPr algn="ctr">
              <a:lnSpc>
                <a:spcPts val="9671"/>
              </a:lnSpc>
            </a:pPr>
            <a:r>
              <a:rPr lang="en-US" sz="8558" b="1">
                <a:solidFill>
                  <a:srgbClr val="000E24"/>
                </a:solidFill>
                <a:latin typeface="TT Hoves Bold"/>
                <a:ea typeface="TT Hoves Bold"/>
                <a:cs typeface="TT Hoves Bold"/>
                <a:sym typeface="TT Hoves Bold"/>
              </a:rPr>
              <a:t>Implementation Roadmap</a:t>
            </a:r>
          </a:p>
        </p:txBody>
      </p:sp>
      <p:sp>
        <p:nvSpPr>
          <p:cNvPr id="29" name="TextBox 29"/>
          <p:cNvSpPr txBox="1"/>
          <p:nvPr/>
        </p:nvSpPr>
        <p:spPr>
          <a:xfrm>
            <a:off x="911484" y="5586849"/>
            <a:ext cx="6465285" cy="2517803"/>
          </a:xfrm>
          <a:prstGeom prst="rect">
            <a:avLst/>
          </a:prstGeom>
        </p:spPr>
        <p:txBody>
          <a:bodyPr lIns="0" tIns="0" rIns="0" bIns="0" rtlCol="0" anchor="t">
            <a:spAutoFit/>
          </a:bodyPr>
          <a:lstStyle/>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Host Cultural Events</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Launch Youth Programs</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Strengthen health/ Finance/Integration talks</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Grow ASOSC’s digital presence</a:t>
            </a:r>
          </a:p>
        </p:txBody>
      </p:sp>
      <p:sp>
        <p:nvSpPr>
          <p:cNvPr id="30" name="TextBox 30"/>
          <p:cNvSpPr txBox="1"/>
          <p:nvPr/>
        </p:nvSpPr>
        <p:spPr>
          <a:xfrm>
            <a:off x="6872467" y="5455911"/>
            <a:ext cx="5102725" cy="3022628"/>
          </a:xfrm>
          <a:prstGeom prst="rect">
            <a:avLst/>
          </a:prstGeom>
        </p:spPr>
        <p:txBody>
          <a:bodyPr lIns="0" tIns="0" rIns="0" bIns="0" rtlCol="0" anchor="t">
            <a:spAutoFit/>
          </a:bodyPr>
          <a:lstStyle/>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Expand all events and programs</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Grow membership, funding, and partnerships.</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Establish operational infrastructure</a:t>
            </a:r>
          </a:p>
        </p:txBody>
      </p:sp>
      <p:sp>
        <p:nvSpPr>
          <p:cNvPr id="31" name="TextBox 31"/>
          <p:cNvSpPr txBox="1"/>
          <p:nvPr/>
        </p:nvSpPr>
        <p:spPr>
          <a:xfrm>
            <a:off x="12502686" y="5334437"/>
            <a:ext cx="4484066" cy="3022628"/>
          </a:xfrm>
          <a:prstGeom prst="rect">
            <a:avLst/>
          </a:prstGeom>
        </p:spPr>
        <p:txBody>
          <a:bodyPr lIns="0" tIns="0" rIns="0" bIns="0" rtlCol="0" anchor="t">
            <a:spAutoFit/>
          </a:bodyPr>
          <a:lstStyle/>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Evaluate Community Impact</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Publish Community Report</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Scale successful initiatives across Alberta</a:t>
            </a:r>
          </a:p>
        </p:txBody>
      </p:sp>
      <p:sp>
        <p:nvSpPr>
          <p:cNvPr id="32" name="TextBox 32"/>
          <p:cNvSpPr txBox="1"/>
          <p:nvPr/>
        </p:nvSpPr>
        <p:spPr>
          <a:xfrm>
            <a:off x="2299842" y="4533273"/>
            <a:ext cx="2909977" cy="571529"/>
          </a:xfrm>
          <a:prstGeom prst="rect">
            <a:avLst/>
          </a:prstGeom>
        </p:spPr>
        <p:txBody>
          <a:bodyPr lIns="0" tIns="0" rIns="0" bIns="0" rtlCol="0" anchor="t">
            <a:spAutoFit/>
          </a:bodyPr>
          <a:lstStyle/>
          <a:p>
            <a:pPr algn="ctr">
              <a:lnSpc>
                <a:spcPts val="4723"/>
              </a:lnSpc>
            </a:pPr>
            <a:r>
              <a:rPr lang="en-US" sz="3373" b="1">
                <a:solidFill>
                  <a:srgbClr val="F5F8FD"/>
                </a:solidFill>
                <a:latin typeface="TT Chocolates Bold"/>
                <a:ea typeface="TT Chocolates Bold"/>
                <a:cs typeface="TT Chocolates Bold"/>
                <a:sym typeface="TT Chocolates Bold"/>
              </a:rPr>
              <a:t>2025</a:t>
            </a:r>
          </a:p>
        </p:txBody>
      </p:sp>
      <p:sp>
        <p:nvSpPr>
          <p:cNvPr id="33" name="TextBox 33"/>
          <p:cNvSpPr txBox="1"/>
          <p:nvPr/>
        </p:nvSpPr>
        <p:spPr>
          <a:xfrm>
            <a:off x="7818614" y="4533273"/>
            <a:ext cx="2909977" cy="571529"/>
          </a:xfrm>
          <a:prstGeom prst="rect">
            <a:avLst/>
          </a:prstGeom>
        </p:spPr>
        <p:txBody>
          <a:bodyPr lIns="0" tIns="0" rIns="0" bIns="0" rtlCol="0" anchor="t">
            <a:spAutoFit/>
          </a:bodyPr>
          <a:lstStyle/>
          <a:p>
            <a:pPr algn="ctr">
              <a:lnSpc>
                <a:spcPts val="4723"/>
              </a:lnSpc>
            </a:pPr>
            <a:r>
              <a:rPr lang="en-US" sz="3373" b="1">
                <a:solidFill>
                  <a:srgbClr val="F5F8FD"/>
                </a:solidFill>
                <a:latin typeface="TT Chocolates Bold"/>
                <a:ea typeface="TT Chocolates Bold"/>
                <a:cs typeface="TT Chocolates Bold"/>
                <a:sym typeface="TT Chocolates Bold"/>
              </a:rPr>
              <a:t>2026</a:t>
            </a:r>
          </a:p>
        </p:txBody>
      </p:sp>
      <p:sp>
        <p:nvSpPr>
          <p:cNvPr id="34" name="TextBox 34"/>
          <p:cNvSpPr txBox="1"/>
          <p:nvPr/>
        </p:nvSpPr>
        <p:spPr>
          <a:xfrm>
            <a:off x="13289730" y="4533273"/>
            <a:ext cx="2909977" cy="571529"/>
          </a:xfrm>
          <a:prstGeom prst="rect">
            <a:avLst/>
          </a:prstGeom>
        </p:spPr>
        <p:txBody>
          <a:bodyPr lIns="0" tIns="0" rIns="0" bIns="0" rtlCol="0" anchor="t">
            <a:spAutoFit/>
          </a:bodyPr>
          <a:lstStyle/>
          <a:p>
            <a:pPr algn="ctr">
              <a:lnSpc>
                <a:spcPts val="4723"/>
              </a:lnSpc>
            </a:pPr>
            <a:r>
              <a:rPr lang="en-US" sz="3373" b="1">
                <a:solidFill>
                  <a:srgbClr val="F5F8FD"/>
                </a:solidFill>
                <a:latin typeface="TT Chocolates Bold"/>
                <a:ea typeface="TT Chocolates Bold"/>
                <a:cs typeface="TT Chocolates Bold"/>
                <a:sym typeface="TT Chocolates Bold"/>
              </a:rPr>
              <a:t>2027</a:t>
            </a:r>
          </a:p>
        </p:txBody>
      </p:sp>
      <p:sp>
        <p:nvSpPr>
          <p:cNvPr id="35" name="Freeform 35"/>
          <p:cNvSpPr/>
          <p:nvPr/>
        </p:nvSpPr>
        <p:spPr>
          <a:xfrm rot="1371516" flipV="1">
            <a:off x="11655539" y="8463324"/>
            <a:ext cx="704188" cy="492932"/>
          </a:xfrm>
          <a:custGeom>
            <a:avLst/>
            <a:gdLst/>
            <a:ahLst/>
            <a:cxnLst/>
            <a:rect l="l" t="t" r="r" b="b"/>
            <a:pathLst>
              <a:path w="704188" h="492932">
                <a:moveTo>
                  <a:pt x="0" y="492931"/>
                </a:moveTo>
                <a:lnTo>
                  <a:pt x="704188" y="492931"/>
                </a:lnTo>
                <a:lnTo>
                  <a:pt x="704188" y="0"/>
                </a:lnTo>
                <a:lnTo>
                  <a:pt x="0" y="0"/>
                </a:lnTo>
                <a:lnTo>
                  <a:pt x="0" y="49293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36" name="Group 36"/>
          <p:cNvGrpSpPr/>
          <p:nvPr/>
        </p:nvGrpSpPr>
        <p:grpSpPr>
          <a:xfrm>
            <a:off x="15131325" y="872570"/>
            <a:ext cx="1706898" cy="550082"/>
            <a:chOff x="0" y="0"/>
            <a:chExt cx="537211" cy="173127"/>
          </a:xfrm>
        </p:grpSpPr>
        <p:sp>
          <p:nvSpPr>
            <p:cNvPr id="37" name="Freeform 37"/>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38" name="TextBox 38"/>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15383426" y="1058623"/>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nvGrpSpPr>
          <p:cNvPr id="40" name="Group 40"/>
          <p:cNvGrpSpPr/>
          <p:nvPr/>
        </p:nvGrpSpPr>
        <p:grpSpPr>
          <a:xfrm>
            <a:off x="17259300" y="44041"/>
            <a:ext cx="2662757" cy="2662757"/>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43" name="Freeform 43"/>
          <p:cNvSpPr/>
          <p:nvPr/>
        </p:nvSpPr>
        <p:spPr>
          <a:xfrm rot="5316555">
            <a:off x="499610" y="2365006"/>
            <a:ext cx="650613" cy="391892"/>
          </a:xfrm>
          <a:custGeom>
            <a:avLst/>
            <a:gdLst/>
            <a:ahLst/>
            <a:cxnLst/>
            <a:rect l="l" t="t" r="r" b="b"/>
            <a:pathLst>
              <a:path w="650613" h="391892">
                <a:moveTo>
                  <a:pt x="0" y="0"/>
                </a:moveTo>
                <a:lnTo>
                  <a:pt x="650613" y="0"/>
                </a:lnTo>
                <a:lnTo>
                  <a:pt x="650613" y="391892"/>
                </a:lnTo>
                <a:lnTo>
                  <a:pt x="0" y="391892"/>
                </a:lnTo>
                <a:lnTo>
                  <a:pt x="0" y="0"/>
                </a:lnTo>
                <a:close/>
              </a:path>
            </a:pathLst>
          </a:custGeom>
          <a:blipFill>
            <a:blip r:embed="rId8">
              <a:extLst>
                <a:ext uri="{96DAC541-7B7A-43D3-8B79-37D633B846F1}">
                  <asvg:svgBlip xmlns:asvg="http://schemas.microsoft.com/office/drawing/2016/SVG/main" r:embed="rId9"/>
                </a:ext>
              </a:extLst>
            </a:blip>
            <a:stretch>
              <a:fillRect r="-52475" b="-151872"/>
            </a:stretch>
          </a:blipFill>
        </p:spPr>
        <p:txBody>
          <a:bodyPr/>
          <a:lstStyle/>
          <a:p>
            <a:endParaRPr lang="en-CA"/>
          </a:p>
        </p:txBody>
      </p:sp>
      <p:sp>
        <p:nvSpPr>
          <p:cNvPr id="44" name="Freeform 44"/>
          <p:cNvSpPr/>
          <p:nvPr/>
        </p:nvSpPr>
        <p:spPr>
          <a:xfrm rot="5316555">
            <a:off x="17145548" y="9011518"/>
            <a:ext cx="650613" cy="391892"/>
          </a:xfrm>
          <a:custGeom>
            <a:avLst/>
            <a:gdLst/>
            <a:ahLst/>
            <a:cxnLst/>
            <a:rect l="l" t="t" r="r" b="b"/>
            <a:pathLst>
              <a:path w="650613" h="391892">
                <a:moveTo>
                  <a:pt x="0" y="0"/>
                </a:moveTo>
                <a:lnTo>
                  <a:pt x="650613" y="0"/>
                </a:lnTo>
                <a:lnTo>
                  <a:pt x="650613" y="391892"/>
                </a:lnTo>
                <a:lnTo>
                  <a:pt x="0" y="391892"/>
                </a:lnTo>
                <a:lnTo>
                  <a:pt x="0" y="0"/>
                </a:lnTo>
                <a:close/>
              </a:path>
            </a:pathLst>
          </a:custGeom>
          <a:blipFill>
            <a:blip r:embed="rId8">
              <a:extLst>
                <a:ext uri="{96DAC541-7B7A-43D3-8B79-37D633B846F1}">
                  <asvg:svgBlip xmlns:asvg="http://schemas.microsoft.com/office/drawing/2016/SVG/main" r:embed="rId9"/>
                </a:ext>
              </a:extLst>
            </a:blip>
            <a:stretch>
              <a:fillRect r="-52475" b="-151872"/>
            </a:stretch>
          </a:blipFill>
        </p:spPr>
        <p:txBody>
          <a:bodyPr/>
          <a:lstStyle/>
          <a:p>
            <a:endParaRPr lang="en-CA"/>
          </a:p>
        </p:txBody>
      </p:sp>
      <p:sp>
        <p:nvSpPr>
          <p:cNvPr id="45" name="TextBox 45"/>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11</a:t>
            </a:r>
          </a:p>
        </p:txBody>
      </p:sp>
      <p:sp>
        <p:nvSpPr>
          <p:cNvPr id="46" name="TextBox 46"/>
          <p:cNvSpPr txBox="1"/>
          <p:nvPr/>
        </p:nvSpPr>
        <p:spPr>
          <a:xfrm>
            <a:off x="1829396" y="631703"/>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47" name="Freeform 47"/>
          <p:cNvSpPr/>
          <p:nvPr/>
        </p:nvSpPr>
        <p:spPr>
          <a:xfrm>
            <a:off x="518246" y="313106"/>
            <a:ext cx="1431188" cy="1431188"/>
          </a:xfrm>
          <a:custGeom>
            <a:avLst/>
            <a:gdLst/>
            <a:ahLst/>
            <a:cxnLst/>
            <a:rect l="l" t="t" r="r" b="b"/>
            <a:pathLst>
              <a:path w="1431188" h="1431188">
                <a:moveTo>
                  <a:pt x="0" y="0"/>
                </a:moveTo>
                <a:lnTo>
                  <a:pt x="1431187" y="0"/>
                </a:lnTo>
                <a:lnTo>
                  <a:pt x="1431187" y="1431188"/>
                </a:lnTo>
                <a:lnTo>
                  <a:pt x="0" y="1431188"/>
                </a:lnTo>
                <a:lnTo>
                  <a:pt x="0" y="0"/>
                </a:lnTo>
                <a:close/>
              </a:path>
            </a:pathLst>
          </a:custGeom>
          <a:blipFill>
            <a:blip r:embed="rId10"/>
            <a:stretch>
              <a:fillRect/>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grpSp>
        <p:nvGrpSpPr>
          <p:cNvPr id="3" name="Group 3"/>
          <p:cNvGrpSpPr/>
          <p:nvPr/>
        </p:nvGrpSpPr>
        <p:grpSpPr>
          <a:xfrm>
            <a:off x="15131325" y="872570"/>
            <a:ext cx="1706898" cy="550082"/>
            <a:chOff x="0" y="0"/>
            <a:chExt cx="537211" cy="173127"/>
          </a:xfrm>
        </p:grpSpPr>
        <p:sp>
          <p:nvSpPr>
            <p:cNvPr id="4" name="Freeform 4"/>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5" name="TextBox 5"/>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5383426" y="1058623"/>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flipH="1">
            <a:off x="-840076" y="7709428"/>
            <a:ext cx="12205333" cy="4714310"/>
          </a:xfrm>
          <a:custGeom>
            <a:avLst/>
            <a:gdLst/>
            <a:ahLst/>
            <a:cxnLst/>
            <a:rect l="l" t="t" r="r" b="b"/>
            <a:pathLst>
              <a:path w="12205333" h="4714310">
                <a:moveTo>
                  <a:pt x="12205333" y="0"/>
                </a:moveTo>
                <a:lnTo>
                  <a:pt x="0" y="0"/>
                </a:lnTo>
                <a:lnTo>
                  <a:pt x="0" y="4714310"/>
                </a:lnTo>
                <a:lnTo>
                  <a:pt x="12205333" y="4714310"/>
                </a:lnTo>
                <a:lnTo>
                  <a:pt x="1220533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rot="5316555">
            <a:off x="16512917" y="9693946"/>
            <a:ext cx="650613" cy="391892"/>
          </a:xfrm>
          <a:custGeom>
            <a:avLst/>
            <a:gdLst/>
            <a:ahLst/>
            <a:cxnLst/>
            <a:rect l="l" t="t" r="r" b="b"/>
            <a:pathLst>
              <a:path w="650613" h="391892">
                <a:moveTo>
                  <a:pt x="0" y="0"/>
                </a:moveTo>
                <a:lnTo>
                  <a:pt x="650613" y="0"/>
                </a:lnTo>
                <a:lnTo>
                  <a:pt x="650613" y="391892"/>
                </a:lnTo>
                <a:lnTo>
                  <a:pt x="0" y="391892"/>
                </a:lnTo>
                <a:lnTo>
                  <a:pt x="0" y="0"/>
                </a:lnTo>
                <a:close/>
              </a:path>
            </a:pathLst>
          </a:custGeom>
          <a:blipFill>
            <a:blip r:embed="rId7">
              <a:extLst>
                <a:ext uri="{96DAC541-7B7A-43D3-8B79-37D633B846F1}">
                  <asvg:svgBlip xmlns:asvg="http://schemas.microsoft.com/office/drawing/2016/SVG/main" r:embed="rId8"/>
                </a:ext>
              </a:extLst>
            </a:blip>
            <a:stretch>
              <a:fillRect r="-52475" b="-151872"/>
            </a:stretch>
          </a:blipFill>
        </p:spPr>
        <p:txBody>
          <a:bodyPr/>
          <a:lstStyle/>
          <a:p>
            <a:endParaRPr lang="en-CA"/>
          </a:p>
        </p:txBody>
      </p:sp>
      <p:sp>
        <p:nvSpPr>
          <p:cNvPr id="9" name="Freeform 9"/>
          <p:cNvSpPr/>
          <p:nvPr/>
        </p:nvSpPr>
        <p:spPr>
          <a:xfrm>
            <a:off x="1594882" y="7854854"/>
            <a:ext cx="7970195" cy="2211729"/>
          </a:xfrm>
          <a:custGeom>
            <a:avLst/>
            <a:gdLst/>
            <a:ahLst/>
            <a:cxnLst/>
            <a:rect l="l" t="t" r="r" b="b"/>
            <a:pathLst>
              <a:path w="7970195" h="2211729">
                <a:moveTo>
                  <a:pt x="0" y="0"/>
                </a:moveTo>
                <a:lnTo>
                  <a:pt x="7970195" y="0"/>
                </a:lnTo>
                <a:lnTo>
                  <a:pt x="7970195" y="2211729"/>
                </a:lnTo>
                <a:lnTo>
                  <a:pt x="0" y="2211729"/>
                </a:lnTo>
                <a:lnTo>
                  <a:pt x="0" y="0"/>
                </a:lnTo>
                <a:close/>
              </a:path>
            </a:pathLst>
          </a:custGeom>
          <a:blipFill>
            <a:blip r:embed="rId9">
              <a:alphaModFix amt="60000"/>
            </a:blip>
            <a:stretch>
              <a:fillRect/>
            </a:stretch>
          </a:blipFill>
        </p:spPr>
        <p:txBody>
          <a:bodyPr/>
          <a:lstStyle/>
          <a:p>
            <a:endParaRPr lang="en-CA"/>
          </a:p>
        </p:txBody>
      </p:sp>
      <p:grpSp>
        <p:nvGrpSpPr>
          <p:cNvPr id="10" name="Group 10"/>
          <p:cNvGrpSpPr/>
          <p:nvPr/>
        </p:nvGrpSpPr>
        <p:grpSpPr>
          <a:xfrm>
            <a:off x="718796" y="3216961"/>
            <a:ext cx="6089032" cy="4637893"/>
            <a:chOff x="0" y="0"/>
            <a:chExt cx="1603696" cy="1221503"/>
          </a:xfrm>
        </p:grpSpPr>
        <p:sp>
          <p:nvSpPr>
            <p:cNvPr id="11" name="Freeform 11"/>
            <p:cNvSpPr/>
            <p:nvPr/>
          </p:nvSpPr>
          <p:spPr>
            <a:xfrm>
              <a:off x="0" y="0"/>
              <a:ext cx="1603696" cy="1221503"/>
            </a:xfrm>
            <a:custGeom>
              <a:avLst/>
              <a:gdLst/>
              <a:ahLst/>
              <a:cxnLst/>
              <a:rect l="l" t="t" r="r" b="b"/>
              <a:pathLst>
                <a:path w="1603696" h="1221503">
                  <a:moveTo>
                    <a:pt x="92816" y="0"/>
                  </a:moveTo>
                  <a:lnTo>
                    <a:pt x="1510879" y="0"/>
                  </a:lnTo>
                  <a:cubicBezTo>
                    <a:pt x="1562140" y="0"/>
                    <a:pt x="1603696" y="41555"/>
                    <a:pt x="1603696" y="92816"/>
                  </a:cubicBezTo>
                  <a:lnTo>
                    <a:pt x="1603696" y="1128687"/>
                  </a:lnTo>
                  <a:cubicBezTo>
                    <a:pt x="1603696" y="1179947"/>
                    <a:pt x="1562140" y="1221503"/>
                    <a:pt x="1510879" y="1221503"/>
                  </a:cubicBezTo>
                  <a:lnTo>
                    <a:pt x="92816" y="1221503"/>
                  </a:lnTo>
                  <a:cubicBezTo>
                    <a:pt x="41555" y="1221503"/>
                    <a:pt x="0" y="1179947"/>
                    <a:pt x="0" y="1128687"/>
                  </a:cubicBezTo>
                  <a:lnTo>
                    <a:pt x="0" y="92816"/>
                  </a:lnTo>
                  <a:cubicBezTo>
                    <a:pt x="0" y="41555"/>
                    <a:pt x="41555" y="0"/>
                    <a:pt x="92816" y="0"/>
                  </a:cubicBezTo>
                  <a:close/>
                </a:path>
              </a:pathLst>
            </a:custGeom>
            <a:solidFill>
              <a:srgbClr val="FF6B00"/>
            </a:solidFill>
          </p:spPr>
          <p:txBody>
            <a:bodyPr/>
            <a:lstStyle/>
            <a:p>
              <a:endParaRPr lang="en-CA"/>
            </a:p>
          </p:txBody>
        </p:sp>
        <p:sp>
          <p:nvSpPr>
            <p:cNvPr id="12" name="TextBox 12"/>
            <p:cNvSpPr txBox="1"/>
            <p:nvPr/>
          </p:nvSpPr>
          <p:spPr>
            <a:xfrm>
              <a:off x="0" y="-47625"/>
              <a:ext cx="1603696" cy="1269128"/>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7463084" y="-274403"/>
            <a:ext cx="1740933" cy="174093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204041" y="3675898"/>
            <a:ext cx="5118541" cy="3720019"/>
          </a:xfrm>
          <a:custGeom>
            <a:avLst/>
            <a:gdLst/>
            <a:ahLst/>
            <a:cxnLst/>
            <a:rect l="l" t="t" r="r" b="b"/>
            <a:pathLst>
              <a:path w="5118541" h="3720019">
                <a:moveTo>
                  <a:pt x="0" y="0"/>
                </a:moveTo>
                <a:lnTo>
                  <a:pt x="5118541" y="0"/>
                </a:lnTo>
                <a:lnTo>
                  <a:pt x="5118541" y="3720019"/>
                </a:lnTo>
                <a:lnTo>
                  <a:pt x="0" y="3720019"/>
                </a:lnTo>
                <a:lnTo>
                  <a:pt x="0" y="0"/>
                </a:lnTo>
                <a:close/>
              </a:path>
            </a:pathLst>
          </a:custGeom>
          <a:blipFill>
            <a:blip r:embed="rId10"/>
            <a:stretch>
              <a:fillRect l="-6760" r="-27842" b="-6030"/>
            </a:stretch>
          </a:blipFill>
        </p:spPr>
        <p:txBody>
          <a:bodyPr/>
          <a:lstStyle/>
          <a:p>
            <a:endParaRPr lang="en-CA"/>
          </a:p>
        </p:txBody>
      </p:sp>
      <p:sp>
        <p:nvSpPr>
          <p:cNvPr id="17" name="TextBox 17"/>
          <p:cNvSpPr txBox="1"/>
          <p:nvPr/>
        </p:nvSpPr>
        <p:spPr>
          <a:xfrm>
            <a:off x="2671988" y="1204761"/>
            <a:ext cx="11746233" cy="1238136"/>
          </a:xfrm>
          <a:prstGeom prst="rect">
            <a:avLst/>
          </a:prstGeom>
        </p:spPr>
        <p:txBody>
          <a:bodyPr lIns="0" tIns="0" rIns="0" bIns="0" rtlCol="0" anchor="t">
            <a:spAutoFit/>
          </a:bodyPr>
          <a:lstStyle/>
          <a:p>
            <a:pPr algn="ctr">
              <a:lnSpc>
                <a:spcPts val="9671"/>
              </a:lnSpc>
            </a:pPr>
            <a:r>
              <a:rPr lang="en-US" sz="8558" b="1">
                <a:solidFill>
                  <a:srgbClr val="000E24"/>
                </a:solidFill>
                <a:latin typeface="TT Hoves Bold"/>
                <a:ea typeface="TT Hoves Bold"/>
                <a:cs typeface="TT Hoves Bold"/>
                <a:sym typeface="TT Hoves Bold"/>
              </a:rPr>
              <a:t>Evaluation Metrics</a:t>
            </a:r>
          </a:p>
        </p:txBody>
      </p:sp>
      <p:sp>
        <p:nvSpPr>
          <p:cNvPr id="18" name="TextBox 18"/>
          <p:cNvSpPr txBox="1"/>
          <p:nvPr/>
        </p:nvSpPr>
        <p:spPr>
          <a:xfrm>
            <a:off x="7372905" y="2539059"/>
            <a:ext cx="10316577" cy="6556403"/>
          </a:xfrm>
          <a:prstGeom prst="rect">
            <a:avLst/>
          </a:prstGeom>
        </p:spPr>
        <p:txBody>
          <a:bodyPr lIns="0" tIns="0" rIns="0" bIns="0" rtlCol="0" anchor="t">
            <a:spAutoFit/>
          </a:bodyPr>
          <a:lstStyle/>
          <a:p>
            <a:pPr marL="620471" lvl="1" indent="-310235" algn="just">
              <a:lnSpc>
                <a:spcPts val="4023"/>
              </a:lnSpc>
              <a:buFont typeface="Arial"/>
              <a:buChar char="•"/>
            </a:pPr>
            <a:r>
              <a:rPr lang="en-US" sz="2873">
                <a:solidFill>
                  <a:srgbClr val="000E24"/>
                </a:solidFill>
                <a:latin typeface="TT Chocolates"/>
                <a:ea typeface="TT Chocolates"/>
                <a:cs typeface="TT Chocolates"/>
                <a:sym typeface="TT Chocolates"/>
              </a:rPr>
              <a:t>Track participation and attendance in cultural events and programs - at least 20% increase yearly</a:t>
            </a:r>
          </a:p>
          <a:p>
            <a:pPr algn="just">
              <a:lnSpc>
                <a:spcPts val="4023"/>
              </a:lnSpc>
            </a:pPr>
            <a:endParaRPr lang="en-US" sz="2873">
              <a:solidFill>
                <a:srgbClr val="000E24"/>
              </a:solidFill>
              <a:latin typeface="TT Chocolates"/>
              <a:ea typeface="TT Chocolates"/>
              <a:cs typeface="TT Chocolates"/>
              <a:sym typeface="TT Chocolates"/>
            </a:endParaRPr>
          </a:p>
          <a:p>
            <a:pPr marL="620471" lvl="1" indent="-310235" algn="just">
              <a:lnSpc>
                <a:spcPts val="4023"/>
              </a:lnSpc>
              <a:buFont typeface="Arial"/>
              <a:buChar char="•"/>
            </a:pPr>
            <a:r>
              <a:rPr lang="en-US" sz="2873">
                <a:solidFill>
                  <a:srgbClr val="000E24"/>
                </a:solidFill>
                <a:latin typeface="TT Chocolates"/>
                <a:ea typeface="TT Chocolates"/>
                <a:cs typeface="TT Chocolates"/>
                <a:sym typeface="TT Chocolates"/>
              </a:rPr>
              <a:t>Satisfaction of programs &amp; events attendees - at least 80% improvement rate over the years</a:t>
            </a:r>
          </a:p>
          <a:p>
            <a:pPr algn="just">
              <a:lnSpc>
                <a:spcPts val="4023"/>
              </a:lnSpc>
            </a:pPr>
            <a:endParaRPr lang="en-US" sz="2873">
              <a:solidFill>
                <a:srgbClr val="000E24"/>
              </a:solidFill>
              <a:latin typeface="TT Chocolates"/>
              <a:ea typeface="TT Chocolates"/>
              <a:cs typeface="TT Chocolates"/>
              <a:sym typeface="TT Chocolates"/>
            </a:endParaRPr>
          </a:p>
          <a:p>
            <a:pPr marL="620471" lvl="1" indent="-310235" algn="just">
              <a:lnSpc>
                <a:spcPts val="4023"/>
              </a:lnSpc>
              <a:buFont typeface="Arial"/>
              <a:buChar char="•"/>
            </a:pPr>
            <a:r>
              <a:rPr lang="en-US" sz="2873">
                <a:solidFill>
                  <a:srgbClr val="000E24"/>
                </a:solidFill>
                <a:latin typeface="TT Chocolates"/>
                <a:ea typeface="TT Chocolates"/>
                <a:cs typeface="TT Chocolates"/>
                <a:sym typeface="TT Chocolates"/>
              </a:rPr>
              <a:t>Number of sustainable projects over the years.</a:t>
            </a:r>
          </a:p>
          <a:p>
            <a:pPr algn="just">
              <a:lnSpc>
                <a:spcPts val="4023"/>
              </a:lnSpc>
            </a:pPr>
            <a:endParaRPr lang="en-US" sz="2873">
              <a:solidFill>
                <a:srgbClr val="000E24"/>
              </a:solidFill>
              <a:latin typeface="TT Chocolates"/>
              <a:ea typeface="TT Chocolates"/>
              <a:cs typeface="TT Chocolates"/>
              <a:sym typeface="TT Chocolates"/>
            </a:endParaRPr>
          </a:p>
          <a:p>
            <a:pPr marL="620471" lvl="1" indent="-310235" algn="just">
              <a:lnSpc>
                <a:spcPts val="4023"/>
              </a:lnSpc>
              <a:buFont typeface="Arial"/>
              <a:buChar char="•"/>
            </a:pPr>
            <a:r>
              <a:rPr lang="en-US" sz="2873">
                <a:solidFill>
                  <a:srgbClr val="000E24"/>
                </a:solidFill>
                <a:latin typeface="TT Chocolates"/>
                <a:ea typeface="TT Chocolates"/>
                <a:cs typeface="TT Chocolates"/>
                <a:sym typeface="TT Chocolates"/>
              </a:rPr>
              <a:t>Monitor the number of African Youth innovation &amp; leadership roles in the community - 20% increase over the years</a:t>
            </a:r>
          </a:p>
          <a:p>
            <a:pPr algn="just">
              <a:lnSpc>
                <a:spcPts val="4023"/>
              </a:lnSpc>
            </a:pPr>
            <a:endParaRPr lang="en-US" sz="2873">
              <a:solidFill>
                <a:srgbClr val="000E24"/>
              </a:solidFill>
              <a:latin typeface="TT Chocolates"/>
              <a:ea typeface="TT Chocolates"/>
              <a:cs typeface="TT Chocolates"/>
              <a:sym typeface="TT Chocolates"/>
            </a:endParaRPr>
          </a:p>
          <a:p>
            <a:pPr marL="620471" lvl="1" indent="-310235" algn="just">
              <a:lnSpc>
                <a:spcPts val="4023"/>
              </a:lnSpc>
              <a:buFont typeface="Arial"/>
              <a:buChar char="•"/>
            </a:pPr>
            <a:r>
              <a:rPr lang="en-US" sz="2873">
                <a:solidFill>
                  <a:srgbClr val="000E24"/>
                </a:solidFill>
                <a:latin typeface="TT Chocolates"/>
                <a:ea typeface="TT Chocolates"/>
                <a:cs typeface="TT Chocolates"/>
                <a:sym typeface="TT Chocolates"/>
              </a:rPr>
              <a:t>Track steady growth in membership, partnerships and operational funding.</a:t>
            </a:r>
          </a:p>
        </p:txBody>
      </p:sp>
      <p:sp>
        <p:nvSpPr>
          <p:cNvPr id="19" name="TextBox 1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12</a:t>
            </a:r>
          </a:p>
        </p:txBody>
      </p:sp>
      <p:sp>
        <p:nvSpPr>
          <p:cNvPr id="20" name="TextBox 20"/>
          <p:cNvSpPr txBox="1"/>
          <p:nvPr/>
        </p:nvSpPr>
        <p:spPr>
          <a:xfrm>
            <a:off x="1858171" y="440661"/>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21" name="Freeform 21"/>
          <p:cNvSpPr/>
          <p:nvPr/>
        </p:nvSpPr>
        <p:spPr>
          <a:xfrm>
            <a:off x="527696" y="52424"/>
            <a:ext cx="1431188" cy="1431188"/>
          </a:xfrm>
          <a:custGeom>
            <a:avLst/>
            <a:gdLst/>
            <a:ahLst/>
            <a:cxnLst/>
            <a:rect l="l" t="t" r="r" b="b"/>
            <a:pathLst>
              <a:path w="1431188" h="1431188">
                <a:moveTo>
                  <a:pt x="0" y="0"/>
                </a:moveTo>
                <a:lnTo>
                  <a:pt x="1431187" y="0"/>
                </a:lnTo>
                <a:lnTo>
                  <a:pt x="1431187" y="1431188"/>
                </a:lnTo>
                <a:lnTo>
                  <a:pt x="0" y="1431188"/>
                </a:lnTo>
                <a:lnTo>
                  <a:pt x="0" y="0"/>
                </a:lnTo>
                <a:close/>
              </a:path>
            </a:pathLst>
          </a:custGeom>
          <a:blipFill>
            <a:blip r:embed="rId11"/>
            <a:stretch>
              <a:fillRect/>
            </a:stretch>
          </a:blipFill>
        </p:spPr>
        <p:txBody>
          <a:bodyPr/>
          <a:lstStyle/>
          <a:p>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sp>
        <p:nvSpPr>
          <p:cNvPr id="3" name="Freeform 3"/>
          <p:cNvSpPr/>
          <p:nvPr/>
        </p:nvSpPr>
        <p:spPr>
          <a:xfrm flipV="1">
            <a:off x="6239568" y="-2178379"/>
            <a:ext cx="12205333" cy="4714310"/>
          </a:xfrm>
          <a:custGeom>
            <a:avLst/>
            <a:gdLst/>
            <a:ahLst/>
            <a:cxnLst/>
            <a:rect l="l" t="t" r="r" b="b"/>
            <a:pathLst>
              <a:path w="12205333" h="4714310">
                <a:moveTo>
                  <a:pt x="0" y="4714309"/>
                </a:moveTo>
                <a:lnTo>
                  <a:pt x="12205333" y="4714309"/>
                </a:lnTo>
                <a:lnTo>
                  <a:pt x="12205333" y="0"/>
                </a:lnTo>
                <a:lnTo>
                  <a:pt x="0" y="0"/>
                </a:lnTo>
                <a:lnTo>
                  <a:pt x="0" y="471430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4" name="Group 4"/>
          <p:cNvGrpSpPr/>
          <p:nvPr/>
        </p:nvGrpSpPr>
        <p:grpSpPr>
          <a:xfrm>
            <a:off x="-1551520" y="7676911"/>
            <a:ext cx="2749812" cy="274981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5316555">
            <a:off x="685906" y="2655468"/>
            <a:ext cx="796038" cy="479487"/>
          </a:xfrm>
          <a:custGeom>
            <a:avLst/>
            <a:gdLst/>
            <a:ahLst/>
            <a:cxnLst/>
            <a:rect l="l" t="t" r="r" b="b"/>
            <a:pathLst>
              <a:path w="796038" h="479487">
                <a:moveTo>
                  <a:pt x="0" y="0"/>
                </a:moveTo>
                <a:lnTo>
                  <a:pt x="796039" y="0"/>
                </a:lnTo>
                <a:lnTo>
                  <a:pt x="796039" y="479487"/>
                </a:lnTo>
                <a:lnTo>
                  <a:pt x="0" y="479487"/>
                </a:lnTo>
                <a:lnTo>
                  <a:pt x="0" y="0"/>
                </a:lnTo>
                <a:close/>
              </a:path>
            </a:pathLst>
          </a:custGeom>
          <a:blipFill>
            <a:blip r:embed="rId5">
              <a:extLst>
                <a:ext uri="{96DAC541-7B7A-43D3-8B79-37D633B846F1}">
                  <asvg:svgBlip xmlns:asvg="http://schemas.microsoft.com/office/drawing/2016/SVG/main" r:embed="rId6"/>
                </a:ext>
              </a:extLst>
            </a:blip>
            <a:stretch>
              <a:fillRect r="-52475" b="-151872"/>
            </a:stretch>
          </a:blipFill>
        </p:spPr>
        <p:txBody>
          <a:bodyPr/>
          <a:lstStyle/>
          <a:p>
            <a:endParaRPr lang="en-CA"/>
          </a:p>
        </p:txBody>
      </p:sp>
      <p:sp>
        <p:nvSpPr>
          <p:cNvPr id="8" name="Freeform 8"/>
          <p:cNvSpPr/>
          <p:nvPr/>
        </p:nvSpPr>
        <p:spPr>
          <a:xfrm>
            <a:off x="12472325" y="6748715"/>
            <a:ext cx="2987454" cy="829018"/>
          </a:xfrm>
          <a:custGeom>
            <a:avLst/>
            <a:gdLst/>
            <a:ahLst/>
            <a:cxnLst/>
            <a:rect l="l" t="t" r="r" b="b"/>
            <a:pathLst>
              <a:path w="2987454" h="829018">
                <a:moveTo>
                  <a:pt x="0" y="0"/>
                </a:moveTo>
                <a:lnTo>
                  <a:pt x="2987454" y="0"/>
                </a:lnTo>
                <a:lnTo>
                  <a:pt x="2987454" y="829019"/>
                </a:lnTo>
                <a:lnTo>
                  <a:pt x="0" y="829019"/>
                </a:lnTo>
                <a:lnTo>
                  <a:pt x="0" y="0"/>
                </a:lnTo>
                <a:close/>
              </a:path>
            </a:pathLst>
          </a:custGeom>
          <a:blipFill>
            <a:blip r:embed="rId7">
              <a:alphaModFix amt="60000"/>
            </a:blip>
            <a:stretch>
              <a:fillRect/>
            </a:stretch>
          </a:blipFill>
        </p:spPr>
        <p:txBody>
          <a:bodyPr/>
          <a:lstStyle/>
          <a:p>
            <a:endParaRPr lang="en-CA"/>
          </a:p>
        </p:txBody>
      </p:sp>
      <p:grpSp>
        <p:nvGrpSpPr>
          <p:cNvPr id="9" name="Group 9"/>
          <p:cNvGrpSpPr>
            <a:grpSpLocks noChangeAspect="1"/>
          </p:cNvGrpSpPr>
          <p:nvPr/>
        </p:nvGrpSpPr>
        <p:grpSpPr>
          <a:xfrm>
            <a:off x="13029803" y="2639039"/>
            <a:ext cx="4686330" cy="4686330"/>
            <a:chOff x="0" y="0"/>
            <a:chExt cx="6350000" cy="6350000"/>
          </a:xfrm>
        </p:grpSpPr>
        <p:sp>
          <p:nvSpPr>
            <p:cNvPr id="10" name="Freeform 10"/>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8"/>
              <a:stretch>
                <a:fillRect l="-12499" r="-12500"/>
              </a:stretch>
            </a:blipFill>
          </p:spPr>
          <p:txBody>
            <a:bodyPr/>
            <a:lstStyle/>
            <a:p>
              <a:endParaRPr lang="en-CA"/>
            </a:p>
          </p:txBody>
        </p:sp>
        <p:sp>
          <p:nvSpPr>
            <p:cNvPr id="11" name="Freeform 11"/>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6B00"/>
            </a:solidFill>
          </p:spPr>
          <p:txBody>
            <a:bodyPr/>
            <a:lstStyle/>
            <a:p>
              <a:endParaRPr lang="en-CA"/>
            </a:p>
          </p:txBody>
        </p:sp>
      </p:grpSp>
      <p:sp>
        <p:nvSpPr>
          <p:cNvPr id="12" name="TextBox 12"/>
          <p:cNvSpPr txBox="1"/>
          <p:nvPr/>
        </p:nvSpPr>
        <p:spPr>
          <a:xfrm>
            <a:off x="2154370" y="2980936"/>
            <a:ext cx="9128542" cy="1674397"/>
          </a:xfrm>
          <a:prstGeom prst="rect">
            <a:avLst/>
          </a:prstGeom>
        </p:spPr>
        <p:txBody>
          <a:bodyPr lIns="0" tIns="0" rIns="0" bIns="0" rtlCol="0" anchor="t">
            <a:spAutoFit/>
          </a:bodyPr>
          <a:lstStyle/>
          <a:p>
            <a:pPr algn="l">
              <a:lnSpc>
                <a:spcPts val="13063"/>
              </a:lnSpc>
            </a:pPr>
            <a:r>
              <a:rPr lang="en-US" sz="11560" b="1">
                <a:solidFill>
                  <a:srgbClr val="DA5D02"/>
                </a:solidFill>
                <a:latin typeface="TT Hoves Bold"/>
                <a:ea typeface="TT Hoves Bold"/>
                <a:cs typeface="TT Hoves Bold"/>
                <a:sym typeface="TT Hoves Bold"/>
              </a:rPr>
              <a:t>THANK YOU!</a:t>
            </a:r>
          </a:p>
        </p:txBody>
      </p:sp>
      <p:sp>
        <p:nvSpPr>
          <p:cNvPr id="13" name="TextBox 13"/>
          <p:cNvSpPr txBox="1"/>
          <p:nvPr/>
        </p:nvSpPr>
        <p:spPr>
          <a:xfrm>
            <a:off x="1198293" y="4607708"/>
            <a:ext cx="11359318" cy="4169633"/>
          </a:xfrm>
          <a:prstGeom prst="rect">
            <a:avLst/>
          </a:prstGeom>
        </p:spPr>
        <p:txBody>
          <a:bodyPr lIns="0" tIns="0" rIns="0" bIns="0" rtlCol="0" anchor="t">
            <a:spAutoFit/>
          </a:bodyPr>
          <a:lstStyle/>
          <a:p>
            <a:pPr marL="620471" lvl="1" indent="-310235" algn="l">
              <a:lnSpc>
                <a:spcPts val="4741"/>
              </a:lnSpc>
              <a:buFont typeface="Arial"/>
              <a:buChar char="•"/>
            </a:pPr>
            <a:r>
              <a:rPr lang="en-US" sz="2873">
                <a:solidFill>
                  <a:srgbClr val="000E24"/>
                </a:solidFill>
                <a:latin typeface="TT Chocolates"/>
                <a:ea typeface="TT Chocolates"/>
                <a:cs typeface="TT Chocolates"/>
                <a:sym typeface="TT Chocolates"/>
              </a:rPr>
              <a:t>Get involved and make a difference! </a:t>
            </a:r>
          </a:p>
          <a:p>
            <a:pPr marL="620471" lvl="1" indent="-310235" algn="l">
              <a:lnSpc>
                <a:spcPts val="4741"/>
              </a:lnSpc>
              <a:buFont typeface="Arial"/>
              <a:buChar char="•"/>
            </a:pPr>
            <a:r>
              <a:rPr lang="en-US" sz="2873">
                <a:solidFill>
                  <a:srgbClr val="000E24"/>
                </a:solidFill>
                <a:latin typeface="TT Chocolates"/>
                <a:ea typeface="TT Chocolates"/>
                <a:cs typeface="TT Chocolates"/>
                <a:sym typeface="TT Chocolates"/>
              </a:rPr>
              <a:t>Register as a member.</a:t>
            </a:r>
          </a:p>
          <a:p>
            <a:pPr marL="620471" lvl="1" indent="-310235" algn="l">
              <a:lnSpc>
                <a:spcPts val="4741"/>
              </a:lnSpc>
              <a:buFont typeface="Arial"/>
              <a:buChar char="•"/>
            </a:pPr>
            <a:r>
              <a:rPr lang="en-US" sz="2873">
                <a:solidFill>
                  <a:srgbClr val="000E24"/>
                </a:solidFill>
                <a:latin typeface="TT Chocolates"/>
                <a:ea typeface="TT Chocolates"/>
                <a:cs typeface="TT Chocolates"/>
                <a:sym typeface="TT Chocolates"/>
              </a:rPr>
              <a:t>Join our team of passionate volunteers as a guest speaker or trainer, or in organizing events, facilitating educational sessions, mentoring youth, and supporting community development projects. </a:t>
            </a:r>
          </a:p>
          <a:p>
            <a:pPr algn="l">
              <a:lnSpc>
                <a:spcPts val="4741"/>
              </a:lnSpc>
            </a:pPr>
            <a:r>
              <a:rPr lang="en-US" sz="2873" b="1" i="1">
                <a:solidFill>
                  <a:srgbClr val="000E24"/>
                </a:solidFill>
                <a:latin typeface="TT Chocolates Bold Italics"/>
                <a:ea typeface="TT Chocolates Bold Italics"/>
                <a:cs typeface="TT Chocolates Bold Italics"/>
                <a:sym typeface="TT Chocolates Bold Italics"/>
              </a:rPr>
              <a:t>Volunteering with ASOSC is a meaningful way to give back to our community while celebrating African heritage</a:t>
            </a:r>
          </a:p>
        </p:txBody>
      </p:sp>
      <p:sp>
        <p:nvSpPr>
          <p:cNvPr id="14" name="TextBox 14"/>
          <p:cNvSpPr txBox="1"/>
          <p:nvPr/>
        </p:nvSpPr>
        <p:spPr>
          <a:xfrm>
            <a:off x="13029803" y="7444431"/>
            <a:ext cx="4754259" cy="766526"/>
          </a:xfrm>
          <a:prstGeom prst="rect">
            <a:avLst/>
          </a:prstGeom>
        </p:spPr>
        <p:txBody>
          <a:bodyPr lIns="0" tIns="0" rIns="0" bIns="0" rtlCol="0" anchor="t">
            <a:spAutoFit/>
          </a:bodyPr>
          <a:lstStyle/>
          <a:p>
            <a:pPr algn="ctr">
              <a:lnSpc>
                <a:spcPts val="6607"/>
              </a:lnSpc>
            </a:pPr>
            <a:r>
              <a:rPr lang="en-US" sz="3590" b="1">
                <a:solidFill>
                  <a:srgbClr val="000E24"/>
                </a:solidFill>
                <a:latin typeface="TT Chocolates Bold"/>
                <a:ea typeface="TT Chocolates Bold"/>
                <a:cs typeface="TT Chocolates Bold"/>
                <a:sym typeface="TT Chocolates Bold"/>
              </a:rPr>
              <a:t>BUSAYO DISU</a:t>
            </a:r>
          </a:p>
        </p:txBody>
      </p:sp>
      <p:sp>
        <p:nvSpPr>
          <p:cNvPr id="15" name="TextBox 15"/>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13</a:t>
            </a:r>
          </a:p>
        </p:txBody>
      </p:sp>
      <p:sp>
        <p:nvSpPr>
          <p:cNvPr id="16" name="TextBox 16"/>
          <p:cNvSpPr txBox="1"/>
          <p:nvPr/>
        </p:nvSpPr>
        <p:spPr>
          <a:xfrm>
            <a:off x="2764446" y="1222034"/>
            <a:ext cx="8518466" cy="588039"/>
          </a:xfrm>
          <a:prstGeom prst="rect">
            <a:avLst/>
          </a:prstGeom>
        </p:spPr>
        <p:txBody>
          <a:bodyPr lIns="0" tIns="0" rIns="0" bIns="0" rtlCol="0" anchor="t">
            <a:spAutoFit/>
          </a:bodyPr>
          <a:lstStyle/>
          <a:p>
            <a:pPr algn="l">
              <a:lnSpc>
                <a:spcPts val="4863"/>
              </a:lnSpc>
            </a:pPr>
            <a:r>
              <a:rPr lang="en-US" sz="3473" b="1">
                <a:solidFill>
                  <a:srgbClr val="000000"/>
                </a:solidFill>
                <a:latin typeface="TT Chocolates Bold"/>
                <a:ea typeface="TT Chocolates Bold"/>
                <a:cs typeface="TT Chocolates Bold"/>
                <a:sym typeface="TT Chocolates Bold"/>
              </a:rPr>
              <a:t>Africans Society of Strathcona County</a:t>
            </a:r>
          </a:p>
        </p:txBody>
      </p:sp>
      <p:sp>
        <p:nvSpPr>
          <p:cNvPr id="17" name="Freeform 17"/>
          <p:cNvSpPr/>
          <p:nvPr/>
        </p:nvSpPr>
        <p:spPr>
          <a:xfrm>
            <a:off x="1462746" y="976836"/>
            <a:ext cx="1431188" cy="1431188"/>
          </a:xfrm>
          <a:custGeom>
            <a:avLst/>
            <a:gdLst/>
            <a:ahLst/>
            <a:cxnLst/>
            <a:rect l="l" t="t" r="r" b="b"/>
            <a:pathLst>
              <a:path w="1431188" h="1431188">
                <a:moveTo>
                  <a:pt x="0" y="0"/>
                </a:moveTo>
                <a:lnTo>
                  <a:pt x="1431187" y="0"/>
                </a:lnTo>
                <a:lnTo>
                  <a:pt x="1431187" y="1431188"/>
                </a:lnTo>
                <a:lnTo>
                  <a:pt x="0" y="1431188"/>
                </a:lnTo>
                <a:lnTo>
                  <a:pt x="0" y="0"/>
                </a:lnTo>
                <a:close/>
              </a:path>
            </a:pathLst>
          </a:custGeom>
          <a:blipFill>
            <a:blip r:embed="rId9"/>
            <a:stretch>
              <a:fillRect/>
            </a:stretch>
          </a:blipFill>
        </p:spPr>
        <p:txBody>
          <a:bodyPr/>
          <a:lstStyle/>
          <a:p>
            <a:endParaRPr lang="en-CA"/>
          </a:p>
        </p:txBody>
      </p:sp>
      <p:sp>
        <p:nvSpPr>
          <p:cNvPr id="18" name="TextBox 18"/>
          <p:cNvSpPr txBox="1"/>
          <p:nvPr/>
        </p:nvSpPr>
        <p:spPr>
          <a:xfrm>
            <a:off x="13082649" y="8075187"/>
            <a:ext cx="4754259" cy="976630"/>
          </a:xfrm>
          <a:prstGeom prst="rect">
            <a:avLst/>
          </a:prstGeom>
        </p:spPr>
        <p:txBody>
          <a:bodyPr lIns="0" tIns="0" rIns="0" bIns="0" rtlCol="0" anchor="t">
            <a:spAutoFit/>
          </a:bodyPr>
          <a:lstStyle/>
          <a:p>
            <a:pPr algn="ctr">
              <a:lnSpc>
                <a:spcPts val="3920"/>
              </a:lnSpc>
            </a:pPr>
            <a:r>
              <a:rPr lang="en-US" sz="2800">
                <a:solidFill>
                  <a:srgbClr val="000000"/>
                </a:solidFill>
                <a:latin typeface="TT Chocolates"/>
                <a:ea typeface="TT Chocolates"/>
                <a:cs typeface="TT Chocolates"/>
                <a:sym typeface="TT Chocolates"/>
              </a:rPr>
              <a:t>Founding President,</a:t>
            </a:r>
          </a:p>
          <a:p>
            <a:pPr algn="ctr">
              <a:lnSpc>
                <a:spcPts val="3920"/>
              </a:lnSpc>
            </a:pPr>
            <a:r>
              <a:rPr lang="en-US" sz="2800">
                <a:solidFill>
                  <a:srgbClr val="000000"/>
                </a:solidFill>
                <a:latin typeface="TT Chocolates"/>
                <a:ea typeface="TT Chocolates"/>
                <a:cs typeface="TT Chocolates"/>
                <a:sym typeface="TT Chocolates"/>
              </a:rPr>
              <a:t>ASOSC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grpSp>
        <p:nvGrpSpPr>
          <p:cNvPr id="3" name="Group 3"/>
          <p:cNvGrpSpPr/>
          <p:nvPr/>
        </p:nvGrpSpPr>
        <p:grpSpPr>
          <a:xfrm>
            <a:off x="-936690" y="4535598"/>
            <a:ext cx="2386467" cy="23864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FF842B">
                  <a:alpha val="31765"/>
                </a:srgbClr>
              </a:solidFill>
              <a:prstDash val="solid"/>
              <a:miter/>
            </a:ln>
          </p:spPr>
          <p:txBody>
            <a:bodyPr/>
            <a:lstStyle/>
            <a:p>
              <a:endParaRPr lang="en-CA"/>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14598" y="6717354"/>
            <a:ext cx="19065370" cy="4551004"/>
            <a:chOff x="0" y="0"/>
            <a:chExt cx="25420494" cy="6068005"/>
          </a:xfrm>
        </p:grpSpPr>
        <p:pic>
          <p:nvPicPr>
            <p:cNvPr id="7" name="Picture 7"/>
            <p:cNvPicPr>
              <a:picLocks noChangeAspect="1"/>
            </p:cNvPicPr>
            <p:nvPr/>
          </p:nvPicPr>
          <p:blipFill>
            <a:blip r:embed="rId3"/>
            <a:srcRect t="32085" b="32085"/>
            <a:stretch>
              <a:fillRect/>
            </a:stretch>
          </p:blipFill>
          <p:spPr>
            <a:xfrm>
              <a:off x="0" y="0"/>
              <a:ext cx="25420494" cy="6068005"/>
            </a:xfrm>
            <a:prstGeom prst="rect">
              <a:avLst/>
            </a:prstGeom>
          </p:spPr>
        </p:pic>
      </p:grpSp>
      <p:grpSp>
        <p:nvGrpSpPr>
          <p:cNvPr id="8" name="Group 8"/>
          <p:cNvGrpSpPr/>
          <p:nvPr/>
        </p:nvGrpSpPr>
        <p:grpSpPr>
          <a:xfrm>
            <a:off x="1894377" y="3600450"/>
            <a:ext cx="14499246" cy="3321614"/>
            <a:chOff x="0" y="0"/>
            <a:chExt cx="3818732" cy="874828"/>
          </a:xfrm>
        </p:grpSpPr>
        <p:sp>
          <p:nvSpPr>
            <p:cNvPr id="9" name="Freeform 9"/>
            <p:cNvSpPr/>
            <p:nvPr/>
          </p:nvSpPr>
          <p:spPr>
            <a:xfrm>
              <a:off x="0" y="0"/>
              <a:ext cx="3818732" cy="874828"/>
            </a:xfrm>
            <a:custGeom>
              <a:avLst/>
              <a:gdLst/>
              <a:ahLst/>
              <a:cxnLst/>
              <a:rect l="l" t="t" r="r" b="b"/>
              <a:pathLst>
                <a:path w="3818732" h="874828">
                  <a:moveTo>
                    <a:pt x="0" y="0"/>
                  </a:moveTo>
                  <a:lnTo>
                    <a:pt x="3818732" y="0"/>
                  </a:lnTo>
                  <a:lnTo>
                    <a:pt x="3818732" y="874828"/>
                  </a:lnTo>
                  <a:lnTo>
                    <a:pt x="0" y="874828"/>
                  </a:lnTo>
                  <a:close/>
                </a:path>
              </a:pathLst>
            </a:custGeom>
            <a:solidFill>
              <a:srgbClr val="FF6B00"/>
            </a:solidFill>
          </p:spPr>
          <p:txBody>
            <a:bodyPr/>
            <a:lstStyle/>
            <a:p>
              <a:endParaRPr lang="en-CA"/>
            </a:p>
          </p:txBody>
        </p:sp>
        <p:sp>
          <p:nvSpPr>
            <p:cNvPr id="10" name="TextBox 10"/>
            <p:cNvSpPr txBox="1"/>
            <p:nvPr/>
          </p:nvSpPr>
          <p:spPr>
            <a:xfrm>
              <a:off x="0" y="-47625"/>
              <a:ext cx="3818732" cy="92245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838223" y="-992599"/>
            <a:ext cx="2386467" cy="23864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FF842B">
                  <a:alpha val="31765"/>
                </a:srgbClr>
              </a:solidFill>
              <a:prstDash val="solid"/>
              <a:miter/>
            </a:ln>
          </p:spPr>
          <p:txBody>
            <a:bodyPr/>
            <a:lstStyle/>
            <a:p>
              <a:endParaRPr lang="en-CA"/>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727256" y="753637"/>
            <a:ext cx="1532044" cy="637696"/>
          </a:xfrm>
          <a:custGeom>
            <a:avLst/>
            <a:gdLst/>
            <a:ahLst/>
            <a:cxnLst/>
            <a:rect l="l" t="t" r="r" b="b"/>
            <a:pathLst>
              <a:path w="1532044" h="637696">
                <a:moveTo>
                  <a:pt x="0" y="0"/>
                </a:moveTo>
                <a:lnTo>
                  <a:pt x="1532044" y="0"/>
                </a:lnTo>
                <a:lnTo>
                  <a:pt x="1532044" y="637696"/>
                </a:lnTo>
                <a:lnTo>
                  <a:pt x="0" y="637696"/>
                </a:lnTo>
                <a:lnTo>
                  <a:pt x="0" y="0"/>
                </a:lnTo>
                <a:close/>
              </a:path>
            </a:pathLst>
          </a:custGeom>
          <a:blipFill>
            <a:blip r:embed="rId4">
              <a:extLst>
                <a:ext uri="{96DAC541-7B7A-43D3-8B79-37D633B846F1}">
                  <asvg:svgBlip xmlns:asvg="http://schemas.microsoft.com/office/drawing/2016/SVG/main" r:embed="rId5"/>
                </a:ext>
              </a:extLst>
            </a:blip>
            <a:stretch>
              <a:fillRect b="-139045"/>
            </a:stretch>
          </a:blipFill>
        </p:spPr>
        <p:txBody>
          <a:bodyPr/>
          <a:lstStyle/>
          <a:p>
            <a:endParaRPr lang="en-CA"/>
          </a:p>
        </p:txBody>
      </p:sp>
      <p:sp>
        <p:nvSpPr>
          <p:cNvPr id="15" name="TextBox 15"/>
          <p:cNvSpPr txBox="1"/>
          <p:nvPr/>
        </p:nvSpPr>
        <p:spPr>
          <a:xfrm>
            <a:off x="1671135" y="515956"/>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16" name="Freeform 16"/>
          <p:cNvSpPr/>
          <p:nvPr/>
        </p:nvSpPr>
        <p:spPr>
          <a:xfrm>
            <a:off x="463189" y="200635"/>
            <a:ext cx="1431188" cy="1431188"/>
          </a:xfrm>
          <a:custGeom>
            <a:avLst/>
            <a:gdLst/>
            <a:ahLst/>
            <a:cxnLst/>
            <a:rect l="l" t="t" r="r" b="b"/>
            <a:pathLst>
              <a:path w="1431188" h="1431188">
                <a:moveTo>
                  <a:pt x="0" y="0"/>
                </a:moveTo>
                <a:lnTo>
                  <a:pt x="1431188" y="0"/>
                </a:lnTo>
                <a:lnTo>
                  <a:pt x="1431188" y="1431187"/>
                </a:lnTo>
                <a:lnTo>
                  <a:pt x="0" y="1431187"/>
                </a:lnTo>
                <a:lnTo>
                  <a:pt x="0" y="0"/>
                </a:lnTo>
                <a:close/>
              </a:path>
            </a:pathLst>
          </a:custGeom>
          <a:blipFill>
            <a:blip r:embed="rId6"/>
            <a:stretch>
              <a:fillRect/>
            </a:stretch>
          </a:blipFill>
        </p:spPr>
        <p:txBody>
          <a:bodyPr/>
          <a:lstStyle/>
          <a:p>
            <a:endParaRPr lang="en-CA"/>
          </a:p>
        </p:txBody>
      </p:sp>
      <p:sp>
        <p:nvSpPr>
          <p:cNvPr id="17" name="TextBox 17"/>
          <p:cNvSpPr txBox="1"/>
          <p:nvPr/>
        </p:nvSpPr>
        <p:spPr>
          <a:xfrm>
            <a:off x="5477500" y="1761220"/>
            <a:ext cx="7281175" cy="1238136"/>
          </a:xfrm>
          <a:prstGeom prst="rect">
            <a:avLst/>
          </a:prstGeom>
        </p:spPr>
        <p:txBody>
          <a:bodyPr lIns="0" tIns="0" rIns="0" bIns="0" rtlCol="0" anchor="t">
            <a:spAutoFit/>
          </a:bodyPr>
          <a:lstStyle/>
          <a:p>
            <a:pPr algn="ctr">
              <a:lnSpc>
                <a:spcPts val="9671"/>
              </a:lnSpc>
            </a:pPr>
            <a:r>
              <a:rPr lang="en-US" sz="8558" b="1">
                <a:solidFill>
                  <a:srgbClr val="000E24"/>
                </a:solidFill>
                <a:latin typeface="TT Hoves Bold"/>
                <a:ea typeface="TT Hoves Bold"/>
                <a:cs typeface="TT Hoves Bold"/>
                <a:sym typeface="TT Hoves Bold"/>
              </a:rPr>
              <a:t>Who We Are</a:t>
            </a:r>
          </a:p>
        </p:txBody>
      </p:sp>
      <p:sp>
        <p:nvSpPr>
          <p:cNvPr id="18" name="TextBox 18"/>
          <p:cNvSpPr txBox="1"/>
          <p:nvPr/>
        </p:nvSpPr>
        <p:spPr>
          <a:xfrm>
            <a:off x="2906376" y="4468923"/>
            <a:ext cx="12475248" cy="1508153"/>
          </a:xfrm>
          <a:prstGeom prst="rect">
            <a:avLst/>
          </a:prstGeom>
        </p:spPr>
        <p:txBody>
          <a:bodyPr lIns="0" tIns="0" rIns="0" bIns="0" rtlCol="0" anchor="t">
            <a:spAutoFit/>
          </a:bodyPr>
          <a:lstStyle/>
          <a:p>
            <a:pPr algn="ctr">
              <a:lnSpc>
                <a:spcPts val="4023"/>
              </a:lnSpc>
            </a:pPr>
            <a:r>
              <a:rPr lang="en-US" sz="2873">
                <a:solidFill>
                  <a:srgbClr val="000E24"/>
                </a:solidFill>
                <a:latin typeface="TT Chocolates"/>
                <a:ea typeface="TT Chocolates"/>
                <a:cs typeface="TT Chocolates"/>
                <a:sym typeface="TT Chocolates"/>
              </a:rPr>
              <a:t>ASOSC is a vibrant, community-driven nonprofit empowering Africans to enrich the social, economic,and cultural fabric of Strathcona County and Alberta through advocacy, education, talent development, and cultural initiatives</a:t>
            </a:r>
          </a:p>
        </p:txBody>
      </p:sp>
      <p:sp>
        <p:nvSpPr>
          <p:cNvPr id="19" name="TextBox 1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sp>
        <p:nvSpPr>
          <p:cNvPr id="3" name="Freeform 3"/>
          <p:cNvSpPr/>
          <p:nvPr/>
        </p:nvSpPr>
        <p:spPr>
          <a:xfrm flipV="1">
            <a:off x="9927947" y="-1248850"/>
            <a:ext cx="8650655" cy="3341315"/>
          </a:xfrm>
          <a:custGeom>
            <a:avLst/>
            <a:gdLst/>
            <a:ahLst/>
            <a:cxnLst/>
            <a:rect l="l" t="t" r="r" b="b"/>
            <a:pathLst>
              <a:path w="8650655" h="3341315">
                <a:moveTo>
                  <a:pt x="0" y="3341315"/>
                </a:moveTo>
                <a:lnTo>
                  <a:pt x="8650655" y="3341315"/>
                </a:lnTo>
                <a:lnTo>
                  <a:pt x="8650655" y="0"/>
                </a:lnTo>
                <a:lnTo>
                  <a:pt x="0" y="0"/>
                </a:lnTo>
                <a:lnTo>
                  <a:pt x="0" y="334131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1133267" y="7210575"/>
            <a:ext cx="7970195" cy="2211729"/>
          </a:xfrm>
          <a:custGeom>
            <a:avLst/>
            <a:gdLst/>
            <a:ahLst/>
            <a:cxnLst/>
            <a:rect l="l" t="t" r="r" b="b"/>
            <a:pathLst>
              <a:path w="7970195" h="2211729">
                <a:moveTo>
                  <a:pt x="0" y="0"/>
                </a:moveTo>
                <a:lnTo>
                  <a:pt x="7970195" y="0"/>
                </a:lnTo>
                <a:lnTo>
                  <a:pt x="7970195" y="2211730"/>
                </a:lnTo>
                <a:lnTo>
                  <a:pt x="0" y="2211730"/>
                </a:lnTo>
                <a:lnTo>
                  <a:pt x="0" y="0"/>
                </a:lnTo>
                <a:close/>
              </a:path>
            </a:pathLst>
          </a:custGeom>
          <a:blipFill>
            <a:blip r:embed="rId5">
              <a:alphaModFix amt="60000"/>
            </a:blip>
            <a:stretch>
              <a:fillRect/>
            </a:stretch>
          </a:blipFill>
        </p:spPr>
        <p:txBody>
          <a:bodyPr/>
          <a:lstStyle/>
          <a:p>
            <a:endParaRPr lang="en-CA"/>
          </a:p>
        </p:txBody>
      </p:sp>
      <p:grpSp>
        <p:nvGrpSpPr>
          <p:cNvPr id="5" name="Group 5"/>
          <p:cNvGrpSpPr/>
          <p:nvPr/>
        </p:nvGrpSpPr>
        <p:grpSpPr>
          <a:xfrm>
            <a:off x="16124957" y="9258300"/>
            <a:ext cx="1706898" cy="550082"/>
            <a:chOff x="0" y="0"/>
            <a:chExt cx="537211" cy="173127"/>
          </a:xfrm>
        </p:grpSpPr>
        <p:sp>
          <p:nvSpPr>
            <p:cNvPr id="6" name="Freeform 6"/>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7" name="TextBox 7"/>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95197" y="9470689"/>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Freeform 9"/>
          <p:cNvSpPr/>
          <p:nvPr/>
        </p:nvSpPr>
        <p:spPr>
          <a:xfrm>
            <a:off x="9103462" y="7105646"/>
            <a:ext cx="7970195" cy="2211729"/>
          </a:xfrm>
          <a:custGeom>
            <a:avLst/>
            <a:gdLst/>
            <a:ahLst/>
            <a:cxnLst/>
            <a:rect l="l" t="t" r="r" b="b"/>
            <a:pathLst>
              <a:path w="7970195" h="2211729">
                <a:moveTo>
                  <a:pt x="0" y="0"/>
                </a:moveTo>
                <a:lnTo>
                  <a:pt x="7970195" y="0"/>
                </a:lnTo>
                <a:lnTo>
                  <a:pt x="7970195" y="2211729"/>
                </a:lnTo>
                <a:lnTo>
                  <a:pt x="0" y="2211729"/>
                </a:lnTo>
                <a:lnTo>
                  <a:pt x="0" y="0"/>
                </a:lnTo>
                <a:close/>
              </a:path>
            </a:pathLst>
          </a:custGeom>
          <a:blipFill>
            <a:blip r:embed="rId5">
              <a:alphaModFix amt="60000"/>
            </a:blip>
            <a:stretch>
              <a:fillRect/>
            </a:stretch>
          </a:blipFill>
        </p:spPr>
        <p:txBody>
          <a:bodyPr/>
          <a:lstStyle/>
          <a:p>
            <a:endParaRPr lang="en-CA"/>
          </a:p>
        </p:txBody>
      </p:sp>
      <p:grpSp>
        <p:nvGrpSpPr>
          <p:cNvPr id="10" name="Group 10"/>
          <p:cNvGrpSpPr/>
          <p:nvPr/>
        </p:nvGrpSpPr>
        <p:grpSpPr>
          <a:xfrm>
            <a:off x="14854933" y="4032526"/>
            <a:ext cx="3966580" cy="396658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3947501" y="2000792"/>
            <a:ext cx="10392998" cy="1238169"/>
          </a:xfrm>
          <a:prstGeom prst="rect">
            <a:avLst/>
          </a:prstGeom>
        </p:spPr>
        <p:txBody>
          <a:bodyPr lIns="0" tIns="0" rIns="0" bIns="0" rtlCol="0" anchor="t">
            <a:spAutoFit/>
          </a:bodyPr>
          <a:lstStyle/>
          <a:p>
            <a:pPr algn="ctr">
              <a:lnSpc>
                <a:spcPts val="9671"/>
              </a:lnSpc>
            </a:pPr>
            <a:r>
              <a:rPr lang="en-US" sz="8558" b="1">
                <a:solidFill>
                  <a:srgbClr val="000E24"/>
                </a:solidFill>
                <a:latin typeface="TT Hoves Bold"/>
                <a:ea typeface="TT Hoves Bold"/>
                <a:cs typeface="TT Hoves Bold"/>
                <a:sym typeface="TT Hoves Bold"/>
              </a:rPr>
              <a:t>Vision and Mission</a:t>
            </a:r>
          </a:p>
        </p:txBody>
      </p:sp>
      <p:grpSp>
        <p:nvGrpSpPr>
          <p:cNvPr id="14" name="Group 14"/>
          <p:cNvGrpSpPr/>
          <p:nvPr/>
        </p:nvGrpSpPr>
        <p:grpSpPr>
          <a:xfrm>
            <a:off x="1449777" y="4298626"/>
            <a:ext cx="7397243" cy="4149139"/>
            <a:chOff x="0" y="0"/>
            <a:chExt cx="1948245" cy="1092777"/>
          </a:xfrm>
        </p:grpSpPr>
        <p:sp>
          <p:nvSpPr>
            <p:cNvPr id="15" name="Freeform 15"/>
            <p:cNvSpPr/>
            <p:nvPr/>
          </p:nvSpPr>
          <p:spPr>
            <a:xfrm>
              <a:off x="0" y="0"/>
              <a:ext cx="1948245" cy="1092777"/>
            </a:xfrm>
            <a:custGeom>
              <a:avLst/>
              <a:gdLst/>
              <a:ahLst/>
              <a:cxnLst/>
              <a:rect l="l" t="t" r="r" b="b"/>
              <a:pathLst>
                <a:path w="1948245" h="1092777">
                  <a:moveTo>
                    <a:pt x="0" y="0"/>
                  </a:moveTo>
                  <a:lnTo>
                    <a:pt x="1948245" y="0"/>
                  </a:lnTo>
                  <a:lnTo>
                    <a:pt x="1948245" y="1092777"/>
                  </a:lnTo>
                  <a:lnTo>
                    <a:pt x="0" y="1092777"/>
                  </a:lnTo>
                  <a:close/>
                </a:path>
              </a:pathLst>
            </a:custGeom>
            <a:solidFill>
              <a:srgbClr val="FF6B00"/>
            </a:solidFill>
          </p:spPr>
          <p:txBody>
            <a:bodyPr/>
            <a:lstStyle/>
            <a:p>
              <a:endParaRPr lang="en-CA"/>
            </a:p>
          </p:txBody>
        </p:sp>
        <p:sp>
          <p:nvSpPr>
            <p:cNvPr id="16" name="TextBox 16"/>
            <p:cNvSpPr txBox="1"/>
            <p:nvPr/>
          </p:nvSpPr>
          <p:spPr>
            <a:xfrm>
              <a:off x="0" y="-47625"/>
              <a:ext cx="1948245" cy="114040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440980" y="4298626"/>
            <a:ext cx="7397243" cy="4149139"/>
            <a:chOff x="0" y="0"/>
            <a:chExt cx="1948245" cy="1092777"/>
          </a:xfrm>
        </p:grpSpPr>
        <p:sp>
          <p:nvSpPr>
            <p:cNvPr id="18" name="Freeform 18"/>
            <p:cNvSpPr/>
            <p:nvPr/>
          </p:nvSpPr>
          <p:spPr>
            <a:xfrm>
              <a:off x="0" y="0"/>
              <a:ext cx="1948245" cy="1092777"/>
            </a:xfrm>
            <a:custGeom>
              <a:avLst/>
              <a:gdLst/>
              <a:ahLst/>
              <a:cxnLst/>
              <a:rect l="l" t="t" r="r" b="b"/>
              <a:pathLst>
                <a:path w="1948245" h="1092777">
                  <a:moveTo>
                    <a:pt x="0" y="0"/>
                  </a:moveTo>
                  <a:lnTo>
                    <a:pt x="1948245" y="0"/>
                  </a:lnTo>
                  <a:lnTo>
                    <a:pt x="1948245" y="1092777"/>
                  </a:lnTo>
                  <a:lnTo>
                    <a:pt x="0" y="1092777"/>
                  </a:lnTo>
                  <a:close/>
                </a:path>
              </a:pathLst>
            </a:custGeom>
            <a:solidFill>
              <a:srgbClr val="FF6B00"/>
            </a:solidFill>
          </p:spPr>
          <p:txBody>
            <a:bodyPr/>
            <a:lstStyle/>
            <a:p>
              <a:endParaRPr lang="en-CA"/>
            </a:p>
          </p:txBody>
        </p:sp>
        <p:sp>
          <p:nvSpPr>
            <p:cNvPr id="19" name="TextBox 19"/>
            <p:cNvSpPr txBox="1"/>
            <p:nvPr/>
          </p:nvSpPr>
          <p:spPr>
            <a:xfrm>
              <a:off x="0" y="-47625"/>
              <a:ext cx="1948245" cy="1140402"/>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3167517" y="3877504"/>
            <a:ext cx="3961762" cy="831341"/>
            <a:chOff x="0" y="0"/>
            <a:chExt cx="1043427" cy="218954"/>
          </a:xfrm>
        </p:grpSpPr>
        <p:sp>
          <p:nvSpPr>
            <p:cNvPr id="21" name="Freeform 21"/>
            <p:cNvSpPr/>
            <p:nvPr/>
          </p:nvSpPr>
          <p:spPr>
            <a:xfrm>
              <a:off x="0" y="0"/>
              <a:ext cx="1043427" cy="218954"/>
            </a:xfrm>
            <a:custGeom>
              <a:avLst/>
              <a:gdLst/>
              <a:ahLst/>
              <a:cxnLst/>
              <a:rect l="l" t="t" r="r" b="b"/>
              <a:pathLst>
                <a:path w="1043427" h="218954">
                  <a:moveTo>
                    <a:pt x="0" y="0"/>
                  </a:moveTo>
                  <a:lnTo>
                    <a:pt x="1043427" y="0"/>
                  </a:lnTo>
                  <a:lnTo>
                    <a:pt x="1043427" y="218954"/>
                  </a:lnTo>
                  <a:lnTo>
                    <a:pt x="0" y="218954"/>
                  </a:lnTo>
                  <a:close/>
                </a:path>
              </a:pathLst>
            </a:custGeom>
            <a:solidFill>
              <a:srgbClr val="000E24"/>
            </a:solidFill>
            <a:ln w="38100" cap="sq">
              <a:solidFill>
                <a:srgbClr val="000000"/>
              </a:solidFill>
              <a:prstDash val="solid"/>
              <a:miter/>
            </a:ln>
          </p:spPr>
          <p:txBody>
            <a:bodyPr/>
            <a:lstStyle/>
            <a:p>
              <a:endParaRPr lang="en-CA"/>
            </a:p>
          </p:txBody>
        </p:sp>
        <p:sp>
          <p:nvSpPr>
            <p:cNvPr id="22" name="TextBox 22"/>
            <p:cNvSpPr txBox="1"/>
            <p:nvPr/>
          </p:nvSpPr>
          <p:spPr>
            <a:xfrm>
              <a:off x="0" y="-47625"/>
              <a:ext cx="1043427" cy="266579"/>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169563" y="3877504"/>
            <a:ext cx="3961762" cy="831341"/>
            <a:chOff x="0" y="0"/>
            <a:chExt cx="1043427" cy="218954"/>
          </a:xfrm>
        </p:grpSpPr>
        <p:sp>
          <p:nvSpPr>
            <p:cNvPr id="24" name="Freeform 24"/>
            <p:cNvSpPr/>
            <p:nvPr/>
          </p:nvSpPr>
          <p:spPr>
            <a:xfrm>
              <a:off x="0" y="0"/>
              <a:ext cx="1043427" cy="218954"/>
            </a:xfrm>
            <a:custGeom>
              <a:avLst/>
              <a:gdLst/>
              <a:ahLst/>
              <a:cxnLst/>
              <a:rect l="l" t="t" r="r" b="b"/>
              <a:pathLst>
                <a:path w="1043427" h="218954">
                  <a:moveTo>
                    <a:pt x="0" y="0"/>
                  </a:moveTo>
                  <a:lnTo>
                    <a:pt x="1043427" y="0"/>
                  </a:lnTo>
                  <a:lnTo>
                    <a:pt x="1043427" y="218954"/>
                  </a:lnTo>
                  <a:lnTo>
                    <a:pt x="0" y="218954"/>
                  </a:lnTo>
                  <a:close/>
                </a:path>
              </a:pathLst>
            </a:custGeom>
            <a:solidFill>
              <a:srgbClr val="000E24"/>
            </a:solidFill>
          </p:spPr>
          <p:txBody>
            <a:bodyPr/>
            <a:lstStyle/>
            <a:p>
              <a:endParaRPr lang="en-CA"/>
            </a:p>
          </p:txBody>
        </p:sp>
        <p:sp>
          <p:nvSpPr>
            <p:cNvPr id="25" name="TextBox 25"/>
            <p:cNvSpPr txBox="1"/>
            <p:nvPr/>
          </p:nvSpPr>
          <p:spPr>
            <a:xfrm>
              <a:off x="0" y="-47625"/>
              <a:ext cx="1043427" cy="266579"/>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432581" y="5333303"/>
            <a:ext cx="5431635" cy="2012978"/>
          </a:xfrm>
          <a:prstGeom prst="rect">
            <a:avLst/>
          </a:prstGeom>
        </p:spPr>
        <p:txBody>
          <a:bodyPr lIns="0" tIns="0" rIns="0" bIns="0" rtlCol="0" anchor="t">
            <a:spAutoFit/>
          </a:bodyPr>
          <a:lstStyle/>
          <a:p>
            <a:pPr algn="ctr">
              <a:lnSpc>
                <a:spcPts val="4023"/>
              </a:lnSpc>
            </a:pPr>
            <a:r>
              <a:rPr lang="en-US" sz="2873">
                <a:solidFill>
                  <a:srgbClr val="000E24"/>
                </a:solidFill>
                <a:latin typeface="TT Chocolates"/>
                <a:ea typeface="TT Chocolates"/>
                <a:cs typeface="TT Chocolates"/>
                <a:sym typeface="TT Chocolates"/>
              </a:rPr>
              <a:t>A future where Africans play a vital and visible role in enriching Alberta’s social, economic, and cultural prosperity</a:t>
            </a:r>
          </a:p>
        </p:txBody>
      </p:sp>
      <p:sp>
        <p:nvSpPr>
          <p:cNvPr id="27" name="TextBox 27"/>
          <p:cNvSpPr txBox="1"/>
          <p:nvPr/>
        </p:nvSpPr>
        <p:spPr>
          <a:xfrm>
            <a:off x="9495109" y="4788987"/>
            <a:ext cx="7186902" cy="3527453"/>
          </a:xfrm>
          <a:prstGeom prst="rect">
            <a:avLst/>
          </a:prstGeom>
        </p:spPr>
        <p:txBody>
          <a:bodyPr lIns="0" tIns="0" rIns="0" bIns="0" rtlCol="0" anchor="t">
            <a:spAutoFit/>
          </a:bodyPr>
          <a:lstStyle/>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Celebrate African Culture</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Foster active community participation</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Support African talent and innovation</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Promote well-being and inclusion of members</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Build a united and empowered African Community</a:t>
            </a:r>
          </a:p>
        </p:txBody>
      </p:sp>
      <p:sp>
        <p:nvSpPr>
          <p:cNvPr id="28" name="TextBox 28"/>
          <p:cNvSpPr txBox="1"/>
          <p:nvPr/>
        </p:nvSpPr>
        <p:spPr>
          <a:xfrm>
            <a:off x="3787035" y="3971303"/>
            <a:ext cx="2722726" cy="564610"/>
          </a:xfrm>
          <a:prstGeom prst="rect">
            <a:avLst/>
          </a:prstGeom>
        </p:spPr>
        <p:txBody>
          <a:bodyPr lIns="0" tIns="0" rIns="0" bIns="0" rtlCol="0" anchor="t">
            <a:spAutoFit/>
          </a:bodyPr>
          <a:lstStyle/>
          <a:p>
            <a:pPr algn="ctr">
              <a:lnSpc>
                <a:spcPts val="4583"/>
              </a:lnSpc>
            </a:pPr>
            <a:r>
              <a:rPr lang="en-US" sz="3273" b="1">
                <a:solidFill>
                  <a:srgbClr val="F5F8FD"/>
                </a:solidFill>
                <a:latin typeface="TT Chocolates Bold"/>
                <a:ea typeface="TT Chocolates Bold"/>
                <a:cs typeface="TT Chocolates Bold"/>
                <a:sym typeface="TT Chocolates Bold"/>
              </a:rPr>
              <a:t>VISION</a:t>
            </a:r>
          </a:p>
        </p:txBody>
      </p:sp>
      <p:sp>
        <p:nvSpPr>
          <p:cNvPr id="29" name="TextBox 29"/>
          <p:cNvSpPr txBox="1"/>
          <p:nvPr/>
        </p:nvSpPr>
        <p:spPr>
          <a:xfrm>
            <a:off x="11789081" y="3965851"/>
            <a:ext cx="2722726" cy="564610"/>
          </a:xfrm>
          <a:prstGeom prst="rect">
            <a:avLst/>
          </a:prstGeom>
        </p:spPr>
        <p:txBody>
          <a:bodyPr lIns="0" tIns="0" rIns="0" bIns="0" rtlCol="0" anchor="t">
            <a:spAutoFit/>
          </a:bodyPr>
          <a:lstStyle/>
          <a:p>
            <a:pPr algn="ctr">
              <a:lnSpc>
                <a:spcPts val="4583"/>
              </a:lnSpc>
            </a:pPr>
            <a:r>
              <a:rPr lang="en-US" sz="3273" b="1">
                <a:solidFill>
                  <a:srgbClr val="F5F8FD"/>
                </a:solidFill>
                <a:latin typeface="TT Chocolates Bold"/>
                <a:ea typeface="TT Chocolates Bold"/>
                <a:cs typeface="TT Chocolates Bold"/>
                <a:sym typeface="TT Chocolates Bold"/>
              </a:rPr>
              <a:t>MISSION</a:t>
            </a:r>
          </a:p>
        </p:txBody>
      </p:sp>
      <p:grpSp>
        <p:nvGrpSpPr>
          <p:cNvPr id="30" name="Group 30"/>
          <p:cNvGrpSpPr/>
          <p:nvPr/>
        </p:nvGrpSpPr>
        <p:grpSpPr>
          <a:xfrm>
            <a:off x="-1042225" y="1980220"/>
            <a:ext cx="2084451" cy="208445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683755" y="2627880"/>
            <a:ext cx="899025" cy="611082"/>
          </a:xfrm>
          <a:custGeom>
            <a:avLst/>
            <a:gdLst/>
            <a:ahLst/>
            <a:cxnLst/>
            <a:rect l="l" t="t" r="r" b="b"/>
            <a:pathLst>
              <a:path w="899025" h="611082">
                <a:moveTo>
                  <a:pt x="0" y="0"/>
                </a:moveTo>
                <a:lnTo>
                  <a:pt x="899025" y="0"/>
                </a:lnTo>
                <a:lnTo>
                  <a:pt x="899025" y="611082"/>
                </a:lnTo>
                <a:lnTo>
                  <a:pt x="0" y="611082"/>
                </a:lnTo>
                <a:lnTo>
                  <a:pt x="0" y="0"/>
                </a:lnTo>
                <a:close/>
              </a:path>
            </a:pathLst>
          </a:custGeom>
          <a:blipFill>
            <a:blip r:embed="rId8">
              <a:extLst>
                <a:ext uri="{96DAC541-7B7A-43D3-8B79-37D633B846F1}">
                  <asvg:svgBlip xmlns:asvg="http://schemas.microsoft.com/office/drawing/2016/SVG/main" r:embed="rId9"/>
                </a:ext>
              </a:extLst>
            </a:blip>
            <a:stretch>
              <a:fillRect r="-70411" b="-149456"/>
            </a:stretch>
          </a:blipFill>
        </p:spPr>
        <p:txBody>
          <a:bodyPr/>
          <a:lstStyle/>
          <a:p>
            <a:endParaRPr lang="en-CA"/>
          </a:p>
        </p:txBody>
      </p:sp>
      <p:sp>
        <p:nvSpPr>
          <p:cNvPr id="34" name="Freeform 34"/>
          <p:cNvSpPr/>
          <p:nvPr/>
        </p:nvSpPr>
        <p:spPr>
          <a:xfrm>
            <a:off x="683755" y="8981334"/>
            <a:ext cx="899025" cy="611082"/>
          </a:xfrm>
          <a:custGeom>
            <a:avLst/>
            <a:gdLst/>
            <a:ahLst/>
            <a:cxnLst/>
            <a:rect l="l" t="t" r="r" b="b"/>
            <a:pathLst>
              <a:path w="899025" h="611082">
                <a:moveTo>
                  <a:pt x="0" y="0"/>
                </a:moveTo>
                <a:lnTo>
                  <a:pt x="899025" y="0"/>
                </a:lnTo>
                <a:lnTo>
                  <a:pt x="899025" y="611082"/>
                </a:lnTo>
                <a:lnTo>
                  <a:pt x="0" y="611082"/>
                </a:lnTo>
                <a:lnTo>
                  <a:pt x="0" y="0"/>
                </a:lnTo>
                <a:close/>
              </a:path>
            </a:pathLst>
          </a:custGeom>
          <a:blipFill>
            <a:blip r:embed="rId8">
              <a:extLst>
                <a:ext uri="{96DAC541-7B7A-43D3-8B79-37D633B846F1}">
                  <asvg:svgBlip xmlns:asvg="http://schemas.microsoft.com/office/drawing/2016/SVG/main" r:embed="rId9"/>
                </a:ext>
              </a:extLst>
            </a:blip>
            <a:stretch>
              <a:fillRect r="-70411" b="-149456"/>
            </a:stretch>
          </a:blipFill>
        </p:spPr>
        <p:txBody>
          <a:bodyPr/>
          <a:lstStyle/>
          <a:p>
            <a:endParaRPr lang="en-CA"/>
          </a:p>
        </p:txBody>
      </p:sp>
      <p:sp>
        <p:nvSpPr>
          <p:cNvPr id="35" name="TextBox 35"/>
          <p:cNvSpPr txBox="1"/>
          <p:nvPr/>
        </p:nvSpPr>
        <p:spPr>
          <a:xfrm>
            <a:off x="1829396" y="631703"/>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36" name="Freeform 36"/>
          <p:cNvSpPr/>
          <p:nvPr/>
        </p:nvSpPr>
        <p:spPr>
          <a:xfrm>
            <a:off x="527696" y="313106"/>
            <a:ext cx="1431188" cy="1431188"/>
          </a:xfrm>
          <a:custGeom>
            <a:avLst/>
            <a:gdLst/>
            <a:ahLst/>
            <a:cxnLst/>
            <a:rect l="l" t="t" r="r" b="b"/>
            <a:pathLst>
              <a:path w="1431188" h="1431188">
                <a:moveTo>
                  <a:pt x="0" y="0"/>
                </a:moveTo>
                <a:lnTo>
                  <a:pt x="1431187" y="0"/>
                </a:lnTo>
                <a:lnTo>
                  <a:pt x="1431187" y="1431188"/>
                </a:lnTo>
                <a:lnTo>
                  <a:pt x="0" y="1431188"/>
                </a:lnTo>
                <a:lnTo>
                  <a:pt x="0" y="0"/>
                </a:lnTo>
                <a:close/>
              </a:path>
            </a:pathLst>
          </a:custGeom>
          <a:blipFill>
            <a:blip r:embed="rId10"/>
            <a:stretch>
              <a:fillRect/>
            </a:stretch>
          </a:blipFill>
        </p:spPr>
        <p:txBody>
          <a:bodyPr/>
          <a:lstStyle/>
          <a:p>
            <a:endParaRPr lang="en-CA"/>
          </a:p>
        </p:txBody>
      </p:sp>
      <p:sp>
        <p:nvSpPr>
          <p:cNvPr id="37" name="TextBox 3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8FD"/>
        </a:solidFill>
        <a:effectLst/>
      </p:bgPr>
    </p:bg>
    <p:spTree>
      <p:nvGrpSpPr>
        <p:cNvPr id="1" name=""/>
        <p:cNvGrpSpPr/>
        <p:nvPr/>
      </p:nvGrpSpPr>
      <p:grpSpPr>
        <a:xfrm>
          <a:off x="0" y="0"/>
          <a:ext cx="0" cy="0"/>
          <a:chOff x="0" y="0"/>
          <a:chExt cx="0" cy="0"/>
        </a:xfrm>
      </p:grpSpPr>
      <p:sp>
        <p:nvSpPr>
          <p:cNvPr id="2" name="TextBox 2"/>
          <p:cNvSpPr txBox="1"/>
          <p:nvPr/>
        </p:nvSpPr>
        <p:spPr>
          <a:xfrm>
            <a:off x="3402175" y="2163572"/>
            <a:ext cx="11483649" cy="1238136"/>
          </a:xfrm>
          <a:prstGeom prst="rect">
            <a:avLst/>
          </a:prstGeom>
        </p:spPr>
        <p:txBody>
          <a:bodyPr lIns="0" tIns="0" rIns="0" bIns="0" rtlCol="0" anchor="t">
            <a:spAutoFit/>
          </a:bodyPr>
          <a:lstStyle/>
          <a:p>
            <a:pPr algn="ctr">
              <a:lnSpc>
                <a:spcPts val="9671"/>
              </a:lnSpc>
            </a:pPr>
            <a:r>
              <a:rPr lang="en-US" sz="8558" b="1">
                <a:solidFill>
                  <a:srgbClr val="000E24"/>
                </a:solidFill>
                <a:latin typeface="TT Hoves Bold"/>
                <a:ea typeface="TT Hoves Bold"/>
                <a:cs typeface="TT Hoves Bold"/>
                <a:sym typeface="TT Hoves Bold"/>
              </a:rPr>
              <a:t>Our Core Values</a:t>
            </a:r>
          </a:p>
        </p:txBody>
      </p:sp>
      <p:sp>
        <p:nvSpPr>
          <p:cNvPr id="3" name="Freeform 3"/>
          <p:cNvSpPr/>
          <p:nvPr/>
        </p:nvSpPr>
        <p:spPr>
          <a:xfrm flipH="1">
            <a:off x="-306499" y="7252216"/>
            <a:ext cx="12205333" cy="4714310"/>
          </a:xfrm>
          <a:custGeom>
            <a:avLst/>
            <a:gdLst/>
            <a:ahLst/>
            <a:cxnLst/>
            <a:rect l="l" t="t" r="r" b="b"/>
            <a:pathLst>
              <a:path w="12205333" h="4714310">
                <a:moveTo>
                  <a:pt x="12205333" y="0"/>
                </a:moveTo>
                <a:lnTo>
                  <a:pt x="0" y="0"/>
                </a:lnTo>
                <a:lnTo>
                  <a:pt x="0" y="4714310"/>
                </a:lnTo>
                <a:lnTo>
                  <a:pt x="12205333" y="4714310"/>
                </a:lnTo>
                <a:lnTo>
                  <a:pt x="122053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4" name="Group 4"/>
          <p:cNvGrpSpPr/>
          <p:nvPr/>
        </p:nvGrpSpPr>
        <p:grpSpPr>
          <a:xfrm>
            <a:off x="1449777" y="4626523"/>
            <a:ext cx="15388447" cy="3896635"/>
            <a:chOff x="0" y="0"/>
            <a:chExt cx="4315556" cy="1092777"/>
          </a:xfrm>
        </p:grpSpPr>
        <p:sp>
          <p:nvSpPr>
            <p:cNvPr id="5" name="Freeform 5"/>
            <p:cNvSpPr/>
            <p:nvPr/>
          </p:nvSpPr>
          <p:spPr>
            <a:xfrm>
              <a:off x="0" y="0"/>
              <a:ext cx="4315556" cy="1092777"/>
            </a:xfrm>
            <a:custGeom>
              <a:avLst/>
              <a:gdLst/>
              <a:ahLst/>
              <a:cxnLst/>
              <a:rect l="l" t="t" r="r" b="b"/>
              <a:pathLst>
                <a:path w="4315556" h="1092777">
                  <a:moveTo>
                    <a:pt x="0" y="0"/>
                  </a:moveTo>
                  <a:lnTo>
                    <a:pt x="4315556" y="0"/>
                  </a:lnTo>
                  <a:lnTo>
                    <a:pt x="4315556" y="1092777"/>
                  </a:lnTo>
                  <a:lnTo>
                    <a:pt x="0" y="1092777"/>
                  </a:lnTo>
                  <a:close/>
                </a:path>
              </a:pathLst>
            </a:custGeom>
            <a:solidFill>
              <a:srgbClr val="000E24"/>
            </a:solidFill>
            <a:ln cap="sq">
              <a:noFill/>
              <a:prstDash val="solid"/>
              <a:miter/>
            </a:ln>
          </p:spPr>
          <p:txBody>
            <a:bodyPr/>
            <a:lstStyle/>
            <a:p>
              <a:endParaRPr lang="en-CA"/>
            </a:p>
          </p:txBody>
        </p:sp>
        <p:sp>
          <p:nvSpPr>
            <p:cNvPr id="6" name="TextBox 6"/>
            <p:cNvSpPr txBox="1"/>
            <p:nvPr/>
          </p:nvSpPr>
          <p:spPr>
            <a:xfrm>
              <a:off x="0" y="-47625"/>
              <a:ext cx="4315556" cy="114040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49777" y="4097067"/>
            <a:ext cx="2849295" cy="937607"/>
            <a:chOff x="0" y="0"/>
            <a:chExt cx="799060" cy="262944"/>
          </a:xfrm>
        </p:grpSpPr>
        <p:sp>
          <p:nvSpPr>
            <p:cNvPr id="8" name="Freeform 8"/>
            <p:cNvSpPr/>
            <p:nvPr/>
          </p:nvSpPr>
          <p:spPr>
            <a:xfrm>
              <a:off x="0" y="0"/>
              <a:ext cx="799060" cy="262944"/>
            </a:xfrm>
            <a:custGeom>
              <a:avLst/>
              <a:gdLst/>
              <a:ahLst/>
              <a:cxnLst/>
              <a:rect l="l" t="t" r="r" b="b"/>
              <a:pathLst>
                <a:path w="799060" h="262944">
                  <a:moveTo>
                    <a:pt x="0" y="0"/>
                  </a:moveTo>
                  <a:lnTo>
                    <a:pt x="799060" y="0"/>
                  </a:lnTo>
                  <a:lnTo>
                    <a:pt x="799060" y="262944"/>
                  </a:lnTo>
                  <a:lnTo>
                    <a:pt x="0" y="262944"/>
                  </a:lnTo>
                  <a:close/>
                </a:path>
              </a:pathLst>
            </a:custGeom>
            <a:solidFill>
              <a:srgbClr val="FF6B00"/>
            </a:solidFill>
          </p:spPr>
          <p:txBody>
            <a:bodyPr/>
            <a:lstStyle/>
            <a:p>
              <a:endParaRPr lang="en-CA"/>
            </a:p>
          </p:txBody>
        </p:sp>
        <p:sp>
          <p:nvSpPr>
            <p:cNvPr id="9" name="TextBox 9"/>
            <p:cNvSpPr txBox="1"/>
            <p:nvPr/>
          </p:nvSpPr>
          <p:spPr>
            <a:xfrm>
              <a:off x="0" y="-47625"/>
              <a:ext cx="799060" cy="3105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583806" y="4097067"/>
            <a:ext cx="2849295" cy="937607"/>
            <a:chOff x="0" y="0"/>
            <a:chExt cx="799060" cy="262944"/>
          </a:xfrm>
        </p:grpSpPr>
        <p:sp>
          <p:nvSpPr>
            <p:cNvPr id="11" name="Freeform 11"/>
            <p:cNvSpPr/>
            <p:nvPr/>
          </p:nvSpPr>
          <p:spPr>
            <a:xfrm>
              <a:off x="0" y="0"/>
              <a:ext cx="799060" cy="262944"/>
            </a:xfrm>
            <a:custGeom>
              <a:avLst/>
              <a:gdLst/>
              <a:ahLst/>
              <a:cxnLst/>
              <a:rect l="l" t="t" r="r" b="b"/>
              <a:pathLst>
                <a:path w="799060" h="262944">
                  <a:moveTo>
                    <a:pt x="0" y="0"/>
                  </a:moveTo>
                  <a:lnTo>
                    <a:pt x="799060" y="0"/>
                  </a:lnTo>
                  <a:lnTo>
                    <a:pt x="799060" y="262944"/>
                  </a:lnTo>
                  <a:lnTo>
                    <a:pt x="0" y="262944"/>
                  </a:lnTo>
                  <a:close/>
                </a:path>
              </a:pathLst>
            </a:custGeom>
            <a:solidFill>
              <a:srgbClr val="FF6B00"/>
            </a:solidFill>
          </p:spPr>
          <p:txBody>
            <a:bodyPr/>
            <a:lstStyle/>
            <a:p>
              <a:endParaRPr lang="en-CA"/>
            </a:p>
          </p:txBody>
        </p:sp>
        <p:sp>
          <p:nvSpPr>
            <p:cNvPr id="12" name="TextBox 12"/>
            <p:cNvSpPr txBox="1"/>
            <p:nvPr/>
          </p:nvSpPr>
          <p:spPr>
            <a:xfrm>
              <a:off x="0" y="-47625"/>
              <a:ext cx="799060" cy="31056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7717835" y="4097067"/>
            <a:ext cx="2849295" cy="937607"/>
            <a:chOff x="0" y="0"/>
            <a:chExt cx="799060" cy="262944"/>
          </a:xfrm>
        </p:grpSpPr>
        <p:sp>
          <p:nvSpPr>
            <p:cNvPr id="14" name="Freeform 14"/>
            <p:cNvSpPr/>
            <p:nvPr/>
          </p:nvSpPr>
          <p:spPr>
            <a:xfrm>
              <a:off x="0" y="0"/>
              <a:ext cx="799060" cy="262944"/>
            </a:xfrm>
            <a:custGeom>
              <a:avLst/>
              <a:gdLst/>
              <a:ahLst/>
              <a:cxnLst/>
              <a:rect l="l" t="t" r="r" b="b"/>
              <a:pathLst>
                <a:path w="799060" h="262944">
                  <a:moveTo>
                    <a:pt x="0" y="0"/>
                  </a:moveTo>
                  <a:lnTo>
                    <a:pt x="799060" y="0"/>
                  </a:lnTo>
                  <a:lnTo>
                    <a:pt x="799060" y="262944"/>
                  </a:lnTo>
                  <a:lnTo>
                    <a:pt x="0" y="262944"/>
                  </a:lnTo>
                  <a:close/>
                </a:path>
              </a:pathLst>
            </a:custGeom>
            <a:solidFill>
              <a:srgbClr val="FF6B00"/>
            </a:solidFill>
          </p:spPr>
          <p:txBody>
            <a:bodyPr/>
            <a:lstStyle/>
            <a:p>
              <a:endParaRPr lang="en-CA"/>
            </a:p>
          </p:txBody>
        </p:sp>
        <p:sp>
          <p:nvSpPr>
            <p:cNvPr id="15" name="TextBox 15"/>
            <p:cNvSpPr txBox="1"/>
            <p:nvPr/>
          </p:nvSpPr>
          <p:spPr>
            <a:xfrm>
              <a:off x="0" y="-47625"/>
              <a:ext cx="799060" cy="310569"/>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853382" y="4097067"/>
            <a:ext cx="2849295" cy="937607"/>
            <a:chOff x="0" y="0"/>
            <a:chExt cx="799060" cy="262944"/>
          </a:xfrm>
        </p:grpSpPr>
        <p:sp>
          <p:nvSpPr>
            <p:cNvPr id="17" name="Freeform 17"/>
            <p:cNvSpPr/>
            <p:nvPr/>
          </p:nvSpPr>
          <p:spPr>
            <a:xfrm>
              <a:off x="0" y="0"/>
              <a:ext cx="799060" cy="262944"/>
            </a:xfrm>
            <a:custGeom>
              <a:avLst/>
              <a:gdLst/>
              <a:ahLst/>
              <a:cxnLst/>
              <a:rect l="l" t="t" r="r" b="b"/>
              <a:pathLst>
                <a:path w="799060" h="262944">
                  <a:moveTo>
                    <a:pt x="0" y="0"/>
                  </a:moveTo>
                  <a:lnTo>
                    <a:pt x="799060" y="0"/>
                  </a:lnTo>
                  <a:lnTo>
                    <a:pt x="799060" y="262944"/>
                  </a:lnTo>
                  <a:lnTo>
                    <a:pt x="0" y="262944"/>
                  </a:lnTo>
                  <a:close/>
                </a:path>
              </a:pathLst>
            </a:custGeom>
            <a:solidFill>
              <a:srgbClr val="FF6B00"/>
            </a:solidFill>
          </p:spPr>
          <p:txBody>
            <a:bodyPr/>
            <a:lstStyle/>
            <a:p>
              <a:endParaRPr lang="en-CA"/>
            </a:p>
          </p:txBody>
        </p:sp>
        <p:sp>
          <p:nvSpPr>
            <p:cNvPr id="18" name="TextBox 18"/>
            <p:cNvSpPr txBox="1"/>
            <p:nvPr/>
          </p:nvSpPr>
          <p:spPr>
            <a:xfrm>
              <a:off x="0" y="-47625"/>
              <a:ext cx="799060" cy="31056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988928" y="4097067"/>
            <a:ext cx="2849295" cy="937607"/>
            <a:chOff x="0" y="0"/>
            <a:chExt cx="799060" cy="262944"/>
          </a:xfrm>
        </p:grpSpPr>
        <p:sp>
          <p:nvSpPr>
            <p:cNvPr id="20" name="Freeform 20"/>
            <p:cNvSpPr/>
            <p:nvPr/>
          </p:nvSpPr>
          <p:spPr>
            <a:xfrm>
              <a:off x="0" y="0"/>
              <a:ext cx="799060" cy="262944"/>
            </a:xfrm>
            <a:custGeom>
              <a:avLst/>
              <a:gdLst/>
              <a:ahLst/>
              <a:cxnLst/>
              <a:rect l="l" t="t" r="r" b="b"/>
              <a:pathLst>
                <a:path w="799060" h="262944">
                  <a:moveTo>
                    <a:pt x="0" y="0"/>
                  </a:moveTo>
                  <a:lnTo>
                    <a:pt x="799060" y="0"/>
                  </a:lnTo>
                  <a:lnTo>
                    <a:pt x="799060" y="262944"/>
                  </a:lnTo>
                  <a:lnTo>
                    <a:pt x="0" y="262944"/>
                  </a:lnTo>
                  <a:close/>
                </a:path>
              </a:pathLst>
            </a:custGeom>
            <a:solidFill>
              <a:srgbClr val="FF6B00"/>
            </a:solidFill>
          </p:spPr>
          <p:txBody>
            <a:bodyPr/>
            <a:lstStyle/>
            <a:p>
              <a:endParaRPr lang="en-CA"/>
            </a:p>
          </p:txBody>
        </p:sp>
        <p:sp>
          <p:nvSpPr>
            <p:cNvPr id="21" name="TextBox 21"/>
            <p:cNvSpPr txBox="1"/>
            <p:nvPr/>
          </p:nvSpPr>
          <p:spPr>
            <a:xfrm>
              <a:off x="0" y="-47625"/>
              <a:ext cx="799060" cy="310569"/>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687629" y="3973208"/>
            <a:ext cx="2372302" cy="1162079"/>
          </a:xfrm>
          <a:prstGeom prst="rect">
            <a:avLst/>
          </a:prstGeom>
        </p:spPr>
        <p:txBody>
          <a:bodyPr lIns="0" tIns="0" rIns="0" bIns="0" rtlCol="0" anchor="t">
            <a:spAutoFit/>
          </a:bodyPr>
          <a:lstStyle/>
          <a:p>
            <a:pPr algn="ctr">
              <a:lnSpc>
                <a:spcPts val="4723"/>
              </a:lnSpc>
            </a:pPr>
            <a:r>
              <a:rPr lang="en-US" sz="3373" b="1">
                <a:solidFill>
                  <a:srgbClr val="000E24"/>
                </a:solidFill>
                <a:latin typeface="TT Chocolates Bold"/>
                <a:ea typeface="TT Chocolates Bold"/>
                <a:cs typeface="TT Chocolates Bold"/>
                <a:sym typeface="TT Chocolates Bold"/>
              </a:rPr>
              <a:t>Excellence &amp;</a:t>
            </a:r>
          </a:p>
          <a:p>
            <a:pPr algn="ctr">
              <a:lnSpc>
                <a:spcPts val="4723"/>
              </a:lnSpc>
            </a:pPr>
            <a:r>
              <a:rPr lang="en-US" sz="3373" b="1">
                <a:solidFill>
                  <a:srgbClr val="000E24"/>
                </a:solidFill>
                <a:latin typeface="TT Chocolates Bold"/>
                <a:ea typeface="TT Chocolates Bold"/>
                <a:cs typeface="TT Chocolates Bold"/>
                <a:sym typeface="TT Chocolates Bold"/>
              </a:rPr>
              <a:t>Innovation</a:t>
            </a:r>
          </a:p>
        </p:txBody>
      </p:sp>
      <p:sp>
        <p:nvSpPr>
          <p:cNvPr id="23" name="TextBox 23"/>
          <p:cNvSpPr txBox="1"/>
          <p:nvPr/>
        </p:nvSpPr>
        <p:spPr>
          <a:xfrm>
            <a:off x="4869284" y="3951493"/>
            <a:ext cx="2372302" cy="1162079"/>
          </a:xfrm>
          <a:prstGeom prst="rect">
            <a:avLst/>
          </a:prstGeom>
        </p:spPr>
        <p:txBody>
          <a:bodyPr lIns="0" tIns="0" rIns="0" bIns="0" rtlCol="0" anchor="t">
            <a:spAutoFit/>
          </a:bodyPr>
          <a:lstStyle/>
          <a:p>
            <a:pPr algn="ctr">
              <a:lnSpc>
                <a:spcPts val="4723"/>
              </a:lnSpc>
            </a:pPr>
            <a:r>
              <a:rPr lang="en-US" sz="3373" b="1">
                <a:solidFill>
                  <a:srgbClr val="000E24"/>
                </a:solidFill>
                <a:latin typeface="TT Chocolates Bold"/>
                <a:ea typeface="TT Chocolates Bold"/>
                <a:cs typeface="TT Chocolates Bold"/>
                <a:sym typeface="TT Chocolates Bold"/>
              </a:rPr>
              <a:t>Community Engagement</a:t>
            </a:r>
          </a:p>
        </p:txBody>
      </p:sp>
      <p:sp>
        <p:nvSpPr>
          <p:cNvPr id="24" name="TextBox 24"/>
          <p:cNvSpPr txBox="1"/>
          <p:nvPr/>
        </p:nvSpPr>
        <p:spPr>
          <a:xfrm>
            <a:off x="7433101" y="3980052"/>
            <a:ext cx="3307485" cy="1162079"/>
          </a:xfrm>
          <a:prstGeom prst="rect">
            <a:avLst/>
          </a:prstGeom>
        </p:spPr>
        <p:txBody>
          <a:bodyPr lIns="0" tIns="0" rIns="0" bIns="0" rtlCol="0" anchor="t">
            <a:spAutoFit/>
          </a:bodyPr>
          <a:lstStyle/>
          <a:p>
            <a:pPr algn="ctr">
              <a:lnSpc>
                <a:spcPts val="4723"/>
              </a:lnSpc>
            </a:pPr>
            <a:r>
              <a:rPr lang="en-US" sz="3373" b="1">
                <a:solidFill>
                  <a:srgbClr val="000E24"/>
                </a:solidFill>
                <a:latin typeface="TT Chocolates Bold"/>
                <a:ea typeface="TT Chocolates Bold"/>
                <a:cs typeface="TT Chocolates Bold"/>
                <a:sym typeface="TT Chocolates Bold"/>
              </a:rPr>
              <a:t>Integrity &amp; Accountability</a:t>
            </a:r>
          </a:p>
        </p:txBody>
      </p:sp>
      <p:sp>
        <p:nvSpPr>
          <p:cNvPr id="25" name="TextBox 25"/>
          <p:cNvSpPr txBox="1"/>
          <p:nvPr/>
        </p:nvSpPr>
        <p:spPr>
          <a:xfrm>
            <a:off x="11091879" y="3951493"/>
            <a:ext cx="2372302" cy="1162079"/>
          </a:xfrm>
          <a:prstGeom prst="rect">
            <a:avLst/>
          </a:prstGeom>
        </p:spPr>
        <p:txBody>
          <a:bodyPr lIns="0" tIns="0" rIns="0" bIns="0" rtlCol="0" anchor="t">
            <a:spAutoFit/>
          </a:bodyPr>
          <a:lstStyle/>
          <a:p>
            <a:pPr algn="ctr">
              <a:lnSpc>
                <a:spcPts val="4723"/>
              </a:lnSpc>
            </a:pPr>
            <a:r>
              <a:rPr lang="en-US" sz="3373" b="1">
                <a:solidFill>
                  <a:srgbClr val="000E24"/>
                </a:solidFill>
                <a:latin typeface="TT Chocolates Bold"/>
                <a:ea typeface="TT Chocolates Bold"/>
                <a:cs typeface="TT Chocolates Bold"/>
                <a:sym typeface="TT Chocolates Bold"/>
              </a:rPr>
              <a:t>Inclusion &amp; Belonging</a:t>
            </a:r>
          </a:p>
        </p:txBody>
      </p:sp>
      <p:sp>
        <p:nvSpPr>
          <p:cNvPr id="26" name="TextBox 26"/>
          <p:cNvSpPr txBox="1"/>
          <p:nvPr/>
        </p:nvSpPr>
        <p:spPr>
          <a:xfrm>
            <a:off x="14177544" y="4020833"/>
            <a:ext cx="2372302" cy="1162079"/>
          </a:xfrm>
          <a:prstGeom prst="rect">
            <a:avLst/>
          </a:prstGeom>
        </p:spPr>
        <p:txBody>
          <a:bodyPr lIns="0" tIns="0" rIns="0" bIns="0" rtlCol="0" anchor="t">
            <a:spAutoFit/>
          </a:bodyPr>
          <a:lstStyle/>
          <a:p>
            <a:pPr algn="ctr">
              <a:lnSpc>
                <a:spcPts val="4723"/>
              </a:lnSpc>
            </a:pPr>
            <a:r>
              <a:rPr lang="en-US" sz="3373" b="1">
                <a:solidFill>
                  <a:srgbClr val="000E24"/>
                </a:solidFill>
                <a:latin typeface="TT Chocolates Bold"/>
                <a:ea typeface="TT Chocolates Bold"/>
                <a:cs typeface="TT Chocolates Bold"/>
                <a:sym typeface="TT Chocolates Bold"/>
              </a:rPr>
              <a:t>Cultural Pride</a:t>
            </a:r>
          </a:p>
        </p:txBody>
      </p:sp>
      <p:sp>
        <p:nvSpPr>
          <p:cNvPr id="27" name="TextBox 27"/>
          <p:cNvSpPr txBox="1"/>
          <p:nvPr/>
        </p:nvSpPr>
        <p:spPr>
          <a:xfrm>
            <a:off x="2597894" y="5720474"/>
            <a:ext cx="13092211" cy="2517803"/>
          </a:xfrm>
          <a:prstGeom prst="rect">
            <a:avLst/>
          </a:prstGeom>
        </p:spPr>
        <p:txBody>
          <a:bodyPr lIns="0" tIns="0" rIns="0" bIns="0" rtlCol="0" anchor="t">
            <a:spAutoFit/>
          </a:bodyPr>
          <a:lstStyle/>
          <a:p>
            <a:pPr algn="ctr">
              <a:lnSpc>
                <a:spcPts val="4023"/>
              </a:lnSpc>
            </a:pPr>
            <a:r>
              <a:rPr lang="en-US" sz="2873">
                <a:solidFill>
                  <a:srgbClr val="F5F8FD"/>
                </a:solidFill>
                <a:latin typeface="TT Chocolates"/>
                <a:ea typeface="TT Chocolates"/>
                <a:cs typeface="TT Chocolates"/>
                <a:sym typeface="TT Chocolates"/>
              </a:rPr>
              <a:t>At the Africans’ Society of Strathcona County (ASOSC), our work is grounded in a set of core values that guide our mission, vision, and daily interactions within the community. These values reflect who we are, what we stand for, and the future we strive to build</a:t>
            </a:r>
          </a:p>
          <a:p>
            <a:pPr algn="ctr">
              <a:lnSpc>
                <a:spcPts val="4023"/>
              </a:lnSpc>
            </a:pPr>
            <a:endParaRPr lang="en-US" sz="2873">
              <a:solidFill>
                <a:srgbClr val="F5F8FD"/>
              </a:solidFill>
              <a:latin typeface="TT Chocolates"/>
              <a:ea typeface="TT Chocolates"/>
              <a:cs typeface="TT Chocolates"/>
              <a:sym typeface="TT Chocolates"/>
            </a:endParaRPr>
          </a:p>
        </p:txBody>
      </p:sp>
      <p:sp>
        <p:nvSpPr>
          <p:cNvPr id="28" name="Freeform 28"/>
          <p:cNvSpPr/>
          <p:nvPr/>
        </p:nvSpPr>
        <p:spPr>
          <a:xfrm>
            <a:off x="953763" y="9258300"/>
            <a:ext cx="992027" cy="396870"/>
          </a:xfrm>
          <a:custGeom>
            <a:avLst/>
            <a:gdLst/>
            <a:ahLst/>
            <a:cxnLst/>
            <a:rect l="l" t="t" r="r" b="b"/>
            <a:pathLst>
              <a:path w="992027" h="396870">
                <a:moveTo>
                  <a:pt x="0" y="0"/>
                </a:moveTo>
                <a:lnTo>
                  <a:pt x="992027" y="0"/>
                </a:lnTo>
                <a:lnTo>
                  <a:pt x="992027" y="396870"/>
                </a:lnTo>
                <a:lnTo>
                  <a:pt x="0" y="396870"/>
                </a:lnTo>
                <a:lnTo>
                  <a:pt x="0" y="0"/>
                </a:lnTo>
                <a:close/>
              </a:path>
            </a:pathLst>
          </a:custGeom>
          <a:blipFill>
            <a:blip r:embed="rId4">
              <a:extLst>
                <a:ext uri="{96DAC541-7B7A-43D3-8B79-37D633B846F1}">
                  <asvg:svgBlip xmlns:asvg="http://schemas.microsoft.com/office/drawing/2016/SVG/main" r:embed="rId5"/>
                </a:ext>
              </a:extLst>
            </a:blip>
            <a:stretch>
              <a:fillRect b="-148712"/>
            </a:stretch>
          </a:blipFill>
        </p:spPr>
        <p:txBody>
          <a:bodyPr/>
          <a:lstStyle/>
          <a:p>
            <a:endParaRPr lang="en-CA"/>
          </a:p>
        </p:txBody>
      </p:sp>
      <p:grpSp>
        <p:nvGrpSpPr>
          <p:cNvPr id="29" name="Group 29"/>
          <p:cNvGrpSpPr/>
          <p:nvPr/>
        </p:nvGrpSpPr>
        <p:grpSpPr>
          <a:xfrm>
            <a:off x="15016226" y="7849912"/>
            <a:ext cx="3966580" cy="396658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6395197" y="9470689"/>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nvGrpSpPr>
          <p:cNvPr id="33" name="Group 33"/>
          <p:cNvGrpSpPr/>
          <p:nvPr/>
        </p:nvGrpSpPr>
        <p:grpSpPr>
          <a:xfrm>
            <a:off x="16124957" y="9258300"/>
            <a:ext cx="1706898" cy="550082"/>
            <a:chOff x="0" y="0"/>
            <a:chExt cx="537211" cy="173127"/>
          </a:xfrm>
        </p:grpSpPr>
        <p:sp>
          <p:nvSpPr>
            <p:cNvPr id="34" name="Freeform 34"/>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35" name="TextBox 35"/>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457750" y="2583364"/>
            <a:ext cx="992027" cy="396870"/>
          </a:xfrm>
          <a:custGeom>
            <a:avLst/>
            <a:gdLst/>
            <a:ahLst/>
            <a:cxnLst/>
            <a:rect l="l" t="t" r="r" b="b"/>
            <a:pathLst>
              <a:path w="992027" h="396870">
                <a:moveTo>
                  <a:pt x="0" y="0"/>
                </a:moveTo>
                <a:lnTo>
                  <a:pt x="992027" y="0"/>
                </a:lnTo>
                <a:lnTo>
                  <a:pt x="992027" y="396869"/>
                </a:lnTo>
                <a:lnTo>
                  <a:pt x="0" y="396869"/>
                </a:lnTo>
                <a:lnTo>
                  <a:pt x="0" y="0"/>
                </a:lnTo>
                <a:close/>
              </a:path>
            </a:pathLst>
          </a:custGeom>
          <a:blipFill>
            <a:blip r:embed="rId4">
              <a:extLst>
                <a:ext uri="{96DAC541-7B7A-43D3-8B79-37D633B846F1}">
                  <asvg:svgBlip xmlns:asvg="http://schemas.microsoft.com/office/drawing/2016/SVG/main" r:embed="rId5"/>
                </a:ext>
              </a:extLst>
            </a:blip>
            <a:stretch>
              <a:fillRect b="-148712"/>
            </a:stretch>
          </a:blipFill>
        </p:spPr>
        <p:txBody>
          <a:bodyPr/>
          <a:lstStyle/>
          <a:p>
            <a:endParaRPr lang="en-CA"/>
          </a:p>
        </p:txBody>
      </p:sp>
      <p:sp>
        <p:nvSpPr>
          <p:cNvPr id="37" name="TextBox 37"/>
          <p:cNvSpPr txBox="1"/>
          <p:nvPr/>
        </p:nvSpPr>
        <p:spPr>
          <a:xfrm>
            <a:off x="1829396" y="631703"/>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38" name="Freeform 38"/>
          <p:cNvSpPr/>
          <p:nvPr/>
        </p:nvSpPr>
        <p:spPr>
          <a:xfrm>
            <a:off x="527696" y="313106"/>
            <a:ext cx="1431188" cy="1431188"/>
          </a:xfrm>
          <a:custGeom>
            <a:avLst/>
            <a:gdLst/>
            <a:ahLst/>
            <a:cxnLst/>
            <a:rect l="l" t="t" r="r" b="b"/>
            <a:pathLst>
              <a:path w="1431188" h="1431188">
                <a:moveTo>
                  <a:pt x="0" y="0"/>
                </a:moveTo>
                <a:lnTo>
                  <a:pt x="1431187" y="0"/>
                </a:lnTo>
                <a:lnTo>
                  <a:pt x="1431187" y="1431188"/>
                </a:lnTo>
                <a:lnTo>
                  <a:pt x="0" y="1431188"/>
                </a:lnTo>
                <a:lnTo>
                  <a:pt x="0" y="0"/>
                </a:lnTo>
                <a:close/>
              </a:path>
            </a:pathLst>
          </a:custGeom>
          <a:blipFill>
            <a:blip r:embed="rId8"/>
            <a:stretch>
              <a:fillRect/>
            </a:stretch>
          </a:blipFill>
        </p:spPr>
        <p:txBody>
          <a:bodyPr/>
          <a:lstStyle/>
          <a:p>
            <a:endParaRPr lang="en-CA"/>
          </a:p>
        </p:txBody>
      </p:sp>
      <p:grpSp>
        <p:nvGrpSpPr>
          <p:cNvPr id="39" name="Group 39"/>
          <p:cNvGrpSpPr/>
          <p:nvPr/>
        </p:nvGrpSpPr>
        <p:grpSpPr>
          <a:xfrm>
            <a:off x="15413576" y="-1383216"/>
            <a:ext cx="3966580" cy="3966580"/>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41" name="TextBox 4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42" name="TextBox 4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sp>
        <p:nvSpPr>
          <p:cNvPr id="3" name="Freeform 3"/>
          <p:cNvSpPr/>
          <p:nvPr/>
        </p:nvSpPr>
        <p:spPr>
          <a:xfrm>
            <a:off x="6288622" y="7245330"/>
            <a:ext cx="12205333" cy="4714310"/>
          </a:xfrm>
          <a:custGeom>
            <a:avLst/>
            <a:gdLst/>
            <a:ahLst/>
            <a:cxnLst/>
            <a:rect l="l" t="t" r="r" b="b"/>
            <a:pathLst>
              <a:path w="12205333" h="4714310">
                <a:moveTo>
                  <a:pt x="0" y="0"/>
                </a:moveTo>
                <a:lnTo>
                  <a:pt x="12205333" y="0"/>
                </a:lnTo>
                <a:lnTo>
                  <a:pt x="12205333" y="4714309"/>
                </a:lnTo>
                <a:lnTo>
                  <a:pt x="0" y="47143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11877889" y="8461576"/>
            <a:ext cx="4088746" cy="1134627"/>
          </a:xfrm>
          <a:custGeom>
            <a:avLst/>
            <a:gdLst/>
            <a:ahLst/>
            <a:cxnLst/>
            <a:rect l="l" t="t" r="r" b="b"/>
            <a:pathLst>
              <a:path w="4088746" h="1134627">
                <a:moveTo>
                  <a:pt x="0" y="0"/>
                </a:moveTo>
                <a:lnTo>
                  <a:pt x="4088746" y="0"/>
                </a:lnTo>
                <a:lnTo>
                  <a:pt x="4088746" y="1134627"/>
                </a:lnTo>
                <a:lnTo>
                  <a:pt x="0" y="1134627"/>
                </a:lnTo>
                <a:lnTo>
                  <a:pt x="0" y="0"/>
                </a:lnTo>
                <a:close/>
              </a:path>
            </a:pathLst>
          </a:custGeom>
          <a:blipFill>
            <a:blip r:embed="rId5">
              <a:alphaModFix amt="60000"/>
            </a:blip>
            <a:stretch>
              <a:fillRect/>
            </a:stretch>
          </a:blipFill>
        </p:spPr>
        <p:txBody>
          <a:bodyPr/>
          <a:lstStyle/>
          <a:p>
            <a:endParaRPr lang="en-CA"/>
          </a:p>
        </p:txBody>
      </p:sp>
      <p:grpSp>
        <p:nvGrpSpPr>
          <p:cNvPr id="5" name="Group 5"/>
          <p:cNvGrpSpPr>
            <a:grpSpLocks noChangeAspect="1"/>
          </p:cNvGrpSpPr>
          <p:nvPr/>
        </p:nvGrpSpPr>
        <p:grpSpPr>
          <a:xfrm>
            <a:off x="10691447" y="2614995"/>
            <a:ext cx="6413894" cy="6413894"/>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25046" r="-25046"/>
              </a:stretch>
            </a:blipFill>
          </p:spPr>
          <p:txBody>
            <a:bodyPr/>
            <a:lstStyle/>
            <a:p>
              <a:endParaRPr lang="en-CA"/>
            </a:p>
          </p:txBody>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6B00"/>
            </a:solidFill>
          </p:spPr>
          <p:txBody>
            <a:bodyPr/>
            <a:lstStyle/>
            <a:p>
              <a:endParaRPr lang="en-CA"/>
            </a:p>
          </p:txBody>
        </p:sp>
      </p:grpSp>
      <p:grpSp>
        <p:nvGrpSpPr>
          <p:cNvPr id="8" name="Group 8"/>
          <p:cNvGrpSpPr/>
          <p:nvPr/>
        </p:nvGrpSpPr>
        <p:grpSpPr>
          <a:xfrm>
            <a:off x="15131325" y="872570"/>
            <a:ext cx="1706898" cy="550082"/>
            <a:chOff x="0" y="0"/>
            <a:chExt cx="537211" cy="173127"/>
          </a:xfrm>
        </p:grpSpPr>
        <p:sp>
          <p:nvSpPr>
            <p:cNvPr id="9" name="Freeform 9"/>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10" name="TextBox 10"/>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383426" y="1058623"/>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a:off x="1449777" y="9028889"/>
            <a:ext cx="425685" cy="457071"/>
          </a:xfrm>
          <a:custGeom>
            <a:avLst/>
            <a:gdLst/>
            <a:ahLst/>
            <a:cxnLst/>
            <a:rect l="l" t="t" r="r" b="b"/>
            <a:pathLst>
              <a:path w="425685" h="457071">
                <a:moveTo>
                  <a:pt x="0" y="0"/>
                </a:moveTo>
                <a:lnTo>
                  <a:pt x="425685" y="0"/>
                </a:lnTo>
                <a:lnTo>
                  <a:pt x="425685" y="457071"/>
                </a:lnTo>
                <a:lnTo>
                  <a:pt x="0" y="457071"/>
                </a:lnTo>
                <a:lnTo>
                  <a:pt x="0" y="0"/>
                </a:lnTo>
                <a:close/>
              </a:path>
            </a:pathLst>
          </a:custGeom>
          <a:blipFill>
            <a:blip r:embed="rId9">
              <a:extLst>
                <a:ext uri="{96DAC541-7B7A-43D3-8B79-37D633B846F1}">
                  <asvg:svgBlip xmlns:asvg="http://schemas.microsoft.com/office/drawing/2016/SVG/main" r:embed="rId10"/>
                </a:ext>
              </a:extLst>
            </a:blip>
            <a:stretch>
              <a:fillRect r="-157945" b="-139031"/>
            </a:stretch>
          </a:blipFill>
        </p:spPr>
        <p:txBody>
          <a:bodyPr/>
          <a:lstStyle/>
          <a:p>
            <a:endParaRPr lang="en-CA"/>
          </a:p>
        </p:txBody>
      </p:sp>
      <p:sp>
        <p:nvSpPr>
          <p:cNvPr id="13" name="TextBox 13"/>
          <p:cNvSpPr txBox="1"/>
          <p:nvPr/>
        </p:nvSpPr>
        <p:spPr>
          <a:xfrm>
            <a:off x="605244" y="2672145"/>
            <a:ext cx="12109167" cy="2457336"/>
          </a:xfrm>
          <a:prstGeom prst="rect">
            <a:avLst/>
          </a:prstGeom>
        </p:spPr>
        <p:txBody>
          <a:bodyPr lIns="0" tIns="0" rIns="0" bIns="0" rtlCol="0" anchor="t">
            <a:spAutoFit/>
          </a:bodyPr>
          <a:lstStyle/>
          <a:p>
            <a:pPr algn="l">
              <a:lnSpc>
                <a:spcPts val="9671"/>
              </a:lnSpc>
            </a:pPr>
            <a:r>
              <a:rPr lang="en-US" sz="8558" b="1">
                <a:solidFill>
                  <a:srgbClr val="000E24"/>
                </a:solidFill>
                <a:latin typeface="TT Hoves Bold"/>
                <a:ea typeface="TT Hoves Bold"/>
                <a:cs typeface="TT Hoves Bold"/>
                <a:sym typeface="TT Hoves Bold"/>
              </a:rPr>
              <a:t>Strategic Priorities 2025- 2027</a:t>
            </a:r>
          </a:p>
        </p:txBody>
      </p:sp>
      <p:sp>
        <p:nvSpPr>
          <p:cNvPr id="14" name="TextBox 14"/>
          <p:cNvSpPr txBox="1"/>
          <p:nvPr/>
        </p:nvSpPr>
        <p:spPr>
          <a:xfrm>
            <a:off x="1449777" y="5538046"/>
            <a:ext cx="8190051" cy="2517803"/>
          </a:xfrm>
          <a:prstGeom prst="rect">
            <a:avLst/>
          </a:prstGeom>
        </p:spPr>
        <p:txBody>
          <a:bodyPr lIns="0" tIns="0" rIns="0" bIns="0" rtlCol="0" anchor="t">
            <a:spAutoFit/>
          </a:bodyPr>
          <a:lstStyle/>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Cultural Celebration &amp; Preservation</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Community Integration &amp; Support</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Health, Wellness &amp; Financial Empowerment</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Talent Development &amp; Youth Empowerment</a:t>
            </a:r>
          </a:p>
          <a:p>
            <a:pPr marL="620471" lvl="1" indent="-310235" algn="l">
              <a:lnSpc>
                <a:spcPts val="4023"/>
              </a:lnSpc>
              <a:buFont typeface="Arial"/>
              <a:buChar char="•"/>
            </a:pPr>
            <a:r>
              <a:rPr lang="en-US" sz="2873">
                <a:solidFill>
                  <a:srgbClr val="000E24"/>
                </a:solidFill>
                <a:latin typeface="TT Chocolates"/>
                <a:ea typeface="TT Chocolates"/>
                <a:cs typeface="TT Chocolates"/>
                <a:sym typeface="TT Chocolates"/>
              </a:rPr>
              <a:t>Organizational Sustainability &amp; Governance</a:t>
            </a:r>
          </a:p>
        </p:txBody>
      </p:sp>
      <p:sp>
        <p:nvSpPr>
          <p:cNvPr id="15" name="TextBox 15"/>
          <p:cNvSpPr txBox="1"/>
          <p:nvPr/>
        </p:nvSpPr>
        <p:spPr>
          <a:xfrm>
            <a:off x="1829396" y="631703"/>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16" name="Freeform 16"/>
          <p:cNvSpPr/>
          <p:nvPr/>
        </p:nvSpPr>
        <p:spPr>
          <a:xfrm>
            <a:off x="527696" y="313106"/>
            <a:ext cx="1431188" cy="1431188"/>
          </a:xfrm>
          <a:custGeom>
            <a:avLst/>
            <a:gdLst/>
            <a:ahLst/>
            <a:cxnLst/>
            <a:rect l="l" t="t" r="r" b="b"/>
            <a:pathLst>
              <a:path w="1431188" h="1431188">
                <a:moveTo>
                  <a:pt x="0" y="0"/>
                </a:moveTo>
                <a:lnTo>
                  <a:pt x="1431187" y="0"/>
                </a:lnTo>
                <a:lnTo>
                  <a:pt x="1431187" y="1431188"/>
                </a:lnTo>
                <a:lnTo>
                  <a:pt x="0" y="1431188"/>
                </a:lnTo>
                <a:lnTo>
                  <a:pt x="0" y="0"/>
                </a:lnTo>
                <a:close/>
              </a:path>
            </a:pathLst>
          </a:custGeom>
          <a:blipFill>
            <a:blip r:embed="rId11"/>
            <a:stretch>
              <a:fillRect/>
            </a:stretch>
          </a:blipFill>
        </p:spPr>
        <p:txBody>
          <a:bodyPr/>
          <a:lstStyle/>
          <a:p>
            <a:endParaRPr lang="en-CA"/>
          </a:p>
        </p:txBody>
      </p:sp>
      <p:sp>
        <p:nvSpPr>
          <p:cNvPr id="17" name="TextBox 1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CA"/>
          </a:p>
        </p:txBody>
      </p:sp>
      <p:sp>
        <p:nvSpPr>
          <p:cNvPr id="3" name="Freeform 3"/>
          <p:cNvSpPr/>
          <p:nvPr/>
        </p:nvSpPr>
        <p:spPr>
          <a:xfrm flipV="1">
            <a:off x="12327020" y="-1541090"/>
            <a:ext cx="6653179" cy="2569790"/>
          </a:xfrm>
          <a:custGeom>
            <a:avLst/>
            <a:gdLst/>
            <a:ahLst/>
            <a:cxnLst/>
            <a:rect l="l" t="t" r="r" b="b"/>
            <a:pathLst>
              <a:path w="6653179" h="2569790">
                <a:moveTo>
                  <a:pt x="0" y="2569790"/>
                </a:moveTo>
                <a:lnTo>
                  <a:pt x="6653179" y="2569790"/>
                </a:lnTo>
                <a:lnTo>
                  <a:pt x="6653179" y="0"/>
                </a:lnTo>
                <a:lnTo>
                  <a:pt x="0" y="0"/>
                </a:lnTo>
                <a:lnTo>
                  <a:pt x="0" y="256979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569759" y="3931052"/>
            <a:ext cx="8499782" cy="3326526"/>
          </a:xfrm>
          <a:prstGeom prst="rect">
            <a:avLst/>
          </a:prstGeom>
        </p:spPr>
        <p:txBody>
          <a:bodyPr lIns="0" tIns="0" rIns="0" bIns="0" rtlCol="0" anchor="t">
            <a:spAutoFit/>
          </a:bodyPr>
          <a:lstStyle/>
          <a:p>
            <a:pPr algn="l">
              <a:lnSpc>
                <a:spcPts val="8767"/>
              </a:lnSpc>
            </a:pPr>
            <a:r>
              <a:rPr lang="en-US" sz="7758" b="1">
                <a:solidFill>
                  <a:srgbClr val="000E24"/>
                </a:solidFill>
                <a:latin typeface="TT Hoves Bold"/>
                <a:ea typeface="TT Hoves Bold"/>
                <a:cs typeface="TT Hoves Bold"/>
                <a:sym typeface="TT Hoves Bold"/>
              </a:rPr>
              <a:t>Cultural Celebration &amp; Preservation</a:t>
            </a:r>
          </a:p>
        </p:txBody>
      </p:sp>
      <p:grpSp>
        <p:nvGrpSpPr>
          <p:cNvPr id="5" name="Group 5"/>
          <p:cNvGrpSpPr/>
          <p:nvPr/>
        </p:nvGrpSpPr>
        <p:grpSpPr>
          <a:xfrm>
            <a:off x="10069541" y="1940451"/>
            <a:ext cx="7397243" cy="1933451"/>
            <a:chOff x="0" y="0"/>
            <a:chExt cx="1948245" cy="509222"/>
          </a:xfrm>
        </p:grpSpPr>
        <p:sp>
          <p:nvSpPr>
            <p:cNvPr id="6" name="Freeform 6"/>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7" name="TextBox 7"/>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155865" y="4176774"/>
            <a:ext cx="7397243" cy="1933451"/>
            <a:chOff x="0" y="0"/>
            <a:chExt cx="1948245" cy="509222"/>
          </a:xfrm>
        </p:grpSpPr>
        <p:sp>
          <p:nvSpPr>
            <p:cNvPr id="9" name="Freeform 9"/>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10" name="TextBox 10"/>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flipH="1" flipV="1">
            <a:off x="8928457" y="2383730"/>
            <a:ext cx="0" cy="5876467"/>
          </a:xfrm>
          <a:prstGeom prst="line">
            <a:avLst/>
          </a:prstGeom>
          <a:ln w="38100" cap="flat">
            <a:solidFill>
              <a:srgbClr val="000E24"/>
            </a:solidFill>
            <a:prstDash val="solid"/>
            <a:headEnd type="none" w="sm" len="sm"/>
            <a:tailEnd type="none" w="sm" len="sm"/>
          </a:ln>
        </p:spPr>
        <p:txBody>
          <a:bodyPr/>
          <a:lstStyle/>
          <a:p>
            <a:endParaRPr lang="en-CA"/>
          </a:p>
        </p:txBody>
      </p:sp>
      <p:sp>
        <p:nvSpPr>
          <p:cNvPr id="12" name="AutoShape 12"/>
          <p:cNvSpPr/>
          <p:nvPr/>
        </p:nvSpPr>
        <p:spPr>
          <a:xfrm>
            <a:off x="8928457" y="2984387"/>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13" name="AutoShape 13"/>
          <p:cNvSpPr/>
          <p:nvPr/>
        </p:nvSpPr>
        <p:spPr>
          <a:xfrm>
            <a:off x="8928457" y="7378731"/>
            <a:ext cx="866870" cy="0"/>
          </a:xfrm>
          <a:prstGeom prst="line">
            <a:avLst/>
          </a:prstGeom>
          <a:ln w="38100" cap="flat">
            <a:solidFill>
              <a:srgbClr val="000E24"/>
            </a:solidFill>
            <a:prstDash val="solid"/>
            <a:headEnd type="none" w="sm" len="sm"/>
            <a:tailEnd type="oval" w="lg" len="lg"/>
          </a:ln>
        </p:spPr>
        <p:txBody>
          <a:bodyPr/>
          <a:lstStyle/>
          <a:p>
            <a:endParaRPr lang="en-CA"/>
          </a:p>
        </p:txBody>
      </p:sp>
      <p:grpSp>
        <p:nvGrpSpPr>
          <p:cNvPr id="14" name="Group 14"/>
          <p:cNvGrpSpPr/>
          <p:nvPr/>
        </p:nvGrpSpPr>
        <p:grpSpPr>
          <a:xfrm>
            <a:off x="-95143" y="8050929"/>
            <a:ext cx="3975803" cy="397580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ChangeAspect="1"/>
          </p:cNvGrpSpPr>
          <p:nvPr/>
        </p:nvGrpSpPr>
        <p:grpSpPr>
          <a:xfrm>
            <a:off x="1575422" y="9258300"/>
            <a:ext cx="6413894" cy="6413894"/>
            <a:chOff x="0" y="0"/>
            <a:chExt cx="6350000" cy="6350000"/>
          </a:xfrm>
        </p:grpSpPr>
        <p:sp>
          <p:nvSpPr>
            <p:cNvPr id="18" name="Freeform 18"/>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5"/>
              <a:stretch>
                <a:fillRect l="-24999" r="-25000"/>
              </a:stretch>
            </a:blipFill>
          </p:spPr>
          <p:txBody>
            <a:bodyPr/>
            <a:lstStyle/>
            <a:p>
              <a:endParaRPr lang="en-CA"/>
            </a:p>
          </p:txBody>
        </p:sp>
        <p:sp>
          <p:nvSpPr>
            <p:cNvPr id="19" name="Freeform 19"/>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42B"/>
            </a:solidFill>
          </p:spPr>
          <p:txBody>
            <a:bodyPr/>
            <a:lstStyle/>
            <a:p>
              <a:endParaRPr lang="en-CA"/>
            </a:p>
          </p:txBody>
        </p:sp>
      </p:grpSp>
      <p:sp>
        <p:nvSpPr>
          <p:cNvPr id="20" name="Freeform 20"/>
          <p:cNvSpPr/>
          <p:nvPr/>
        </p:nvSpPr>
        <p:spPr>
          <a:xfrm>
            <a:off x="17553109" y="735145"/>
            <a:ext cx="425685" cy="457071"/>
          </a:xfrm>
          <a:custGeom>
            <a:avLst/>
            <a:gdLst/>
            <a:ahLst/>
            <a:cxnLst/>
            <a:rect l="l" t="t" r="r" b="b"/>
            <a:pathLst>
              <a:path w="425685" h="457071">
                <a:moveTo>
                  <a:pt x="0" y="0"/>
                </a:moveTo>
                <a:lnTo>
                  <a:pt x="425685" y="0"/>
                </a:lnTo>
                <a:lnTo>
                  <a:pt x="425685" y="457071"/>
                </a:lnTo>
                <a:lnTo>
                  <a:pt x="0" y="457071"/>
                </a:lnTo>
                <a:lnTo>
                  <a:pt x="0" y="0"/>
                </a:lnTo>
                <a:close/>
              </a:path>
            </a:pathLst>
          </a:custGeom>
          <a:blipFill>
            <a:blip r:embed="rId6">
              <a:extLst>
                <a:ext uri="{96DAC541-7B7A-43D3-8B79-37D633B846F1}">
                  <asvg:svgBlip xmlns:asvg="http://schemas.microsoft.com/office/drawing/2016/SVG/main" r:embed="rId7"/>
                </a:ext>
              </a:extLst>
            </a:blip>
            <a:stretch>
              <a:fillRect r="-157945" b="-139031"/>
            </a:stretch>
          </a:blipFill>
        </p:spPr>
        <p:txBody>
          <a:bodyPr/>
          <a:lstStyle/>
          <a:p>
            <a:endParaRPr lang="en-CA"/>
          </a:p>
        </p:txBody>
      </p:sp>
      <p:grpSp>
        <p:nvGrpSpPr>
          <p:cNvPr id="21" name="Group 21"/>
          <p:cNvGrpSpPr/>
          <p:nvPr/>
        </p:nvGrpSpPr>
        <p:grpSpPr>
          <a:xfrm>
            <a:off x="10189600" y="6462607"/>
            <a:ext cx="7397243" cy="1933451"/>
            <a:chOff x="0" y="0"/>
            <a:chExt cx="1948245" cy="509222"/>
          </a:xfrm>
        </p:grpSpPr>
        <p:sp>
          <p:nvSpPr>
            <p:cNvPr id="22" name="Freeform 22"/>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23" name="TextBox 23"/>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sp>
        <p:nvSpPr>
          <p:cNvPr id="24" name="AutoShape 24"/>
          <p:cNvSpPr/>
          <p:nvPr/>
        </p:nvSpPr>
        <p:spPr>
          <a:xfrm>
            <a:off x="8928457" y="5207747"/>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25" name="TextBox 25"/>
          <p:cNvSpPr txBox="1"/>
          <p:nvPr/>
        </p:nvSpPr>
        <p:spPr>
          <a:xfrm>
            <a:off x="1671135" y="515956"/>
            <a:ext cx="8518466" cy="588039"/>
          </a:xfrm>
          <a:prstGeom prst="rect">
            <a:avLst/>
          </a:prstGeom>
        </p:spPr>
        <p:txBody>
          <a:bodyPr lIns="0" tIns="0" rIns="0" bIns="0" rtlCol="0" anchor="t">
            <a:spAutoFit/>
          </a:bodyPr>
          <a:lstStyle/>
          <a:p>
            <a:pPr algn="l">
              <a:lnSpc>
                <a:spcPts val="4863"/>
              </a:lnSpc>
            </a:pPr>
            <a:r>
              <a:rPr lang="en-US" sz="3473" b="1">
                <a:solidFill>
                  <a:srgbClr val="000E24"/>
                </a:solidFill>
                <a:latin typeface="TT Chocolates Bold"/>
                <a:ea typeface="TT Chocolates Bold"/>
                <a:cs typeface="TT Chocolates Bold"/>
                <a:sym typeface="TT Chocolates Bold"/>
              </a:rPr>
              <a:t>Africans Society of Strathcona County</a:t>
            </a:r>
          </a:p>
        </p:txBody>
      </p:sp>
      <p:sp>
        <p:nvSpPr>
          <p:cNvPr id="26" name="Freeform 26"/>
          <p:cNvSpPr/>
          <p:nvPr/>
        </p:nvSpPr>
        <p:spPr>
          <a:xfrm>
            <a:off x="463189" y="200635"/>
            <a:ext cx="1431188" cy="1431188"/>
          </a:xfrm>
          <a:custGeom>
            <a:avLst/>
            <a:gdLst/>
            <a:ahLst/>
            <a:cxnLst/>
            <a:rect l="l" t="t" r="r" b="b"/>
            <a:pathLst>
              <a:path w="1431188" h="1431188">
                <a:moveTo>
                  <a:pt x="0" y="0"/>
                </a:moveTo>
                <a:lnTo>
                  <a:pt x="1431188" y="0"/>
                </a:lnTo>
                <a:lnTo>
                  <a:pt x="1431188" y="1431187"/>
                </a:lnTo>
                <a:lnTo>
                  <a:pt x="0" y="1431187"/>
                </a:lnTo>
                <a:lnTo>
                  <a:pt x="0" y="0"/>
                </a:lnTo>
                <a:close/>
              </a:path>
            </a:pathLst>
          </a:custGeom>
          <a:blipFill>
            <a:blip r:embed="rId8"/>
            <a:stretch>
              <a:fillRect/>
            </a:stretch>
          </a:blipFill>
        </p:spPr>
        <p:txBody>
          <a:bodyPr/>
          <a:lstStyle/>
          <a:p>
            <a:endParaRPr lang="en-CA"/>
          </a:p>
        </p:txBody>
      </p:sp>
      <p:sp>
        <p:nvSpPr>
          <p:cNvPr id="27" name="Freeform 27"/>
          <p:cNvSpPr/>
          <p:nvPr/>
        </p:nvSpPr>
        <p:spPr>
          <a:xfrm>
            <a:off x="1575422" y="2530636"/>
            <a:ext cx="945600" cy="945600"/>
          </a:xfrm>
          <a:custGeom>
            <a:avLst/>
            <a:gdLst/>
            <a:ahLst/>
            <a:cxnLst/>
            <a:rect l="l" t="t" r="r" b="b"/>
            <a:pathLst>
              <a:path w="945600" h="945600">
                <a:moveTo>
                  <a:pt x="0" y="0"/>
                </a:moveTo>
                <a:lnTo>
                  <a:pt x="945601" y="0"/>
                </a:lnTo>
                <a:lnTo>
                  <a:pt x="945601" y="945601"/>
                </a:lnTo>
                <a:lnTo>
                  <a:pt x="0" y="9456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8" name="TextBox 28"/>
          <p:cNvSpPr txBox="1"/>
          <p:nvPr/>
        </p:nvSpPr>
        <p:spPr>
          <a:xfrm>
            <a:off x="10729657" y="4365611"/>
            <a:ext cx="6317131" cy="1498628"/>
          </a:xfrm>
          <a:prstGeom prst="rect">
            <a:avLst/>
          </a:prstGeom>
        </p:spPr>
        <p:txBody>
          <a:bodyPr lIns="0" tIns="0" rIns="0" bIns="0" rtlCol="0" anchor="t">
            <a:spAutoFit/>
          </a:bodyPr>
          <a:lstStyle/>
          <a:p>
            <a:pPr algn="ctr">
              <a:lnSpc>
                <a:spcPts val="4023"/>
              </a:lnSpc>
            </a:pPr>
            <a:r>
              <a:rPr lang="en-US" sz="2873">
                <a:solidFill>
                  <a:srgbClr val="000E24"/>
                </a:solidFill>
                <a:latin typeface="League Spartan"/>
                <a:ea typeface="League Spartan"/>
                <a:cs typeface="League Spartan"/>
                <a:sym typeface="League Spartan"/>
              </a:rPr>
              <a:t>Events and Trainings on African art, music, cuisine, haircare, storytelling etc</a:t>
            </a:r>
          </a:p>
        </p:txBody>
      </p:sp>
      <p:sp>
        <p:nvSpPr>
          <p:cNvPr id="29" name="TextBox 29"/>
          <p:cNvSpPr txBox="1"/>
          <p:nvPr/>
        </p:nvSpPr>
        <p:spPr>
          <a:xfrm>
            <a:off x="9759668" y="2697352"/>
            <a:ext cx="8016989" cy="555019"/>
          </a:xfrm>
          <a:prstGeom prst="rect">
            <a:avLst/>
          </a:prstGeom>
        </p:spPr>
        <p:txBody>
          <a:bodyPr lIns="0" tIns="0" rIns="0" bIns="0" rtlCol="0" anchor="t">
            <a:spAutoFit/>
          </a:bodyPr>
          <a:lstStyle/>
          <a:p>
            <a:pPr algn="ctr">
              <a:lnSpc>
                <a:spcPts val="4583"/>
              </a:lnSpc>
            </a:pPr>
            <a:r>
              <a:rPr lang="en-US" sz="3273">
                <a:solidFill>
                  <a:srgbClr val="000E24"/>
                </a:solidFill>
                <a:latin typeface="League Spartan"/>
                <a:ea typeface="League Spartan"/>
                <a:cs typeface="League Spartan"/>
                <a:sym typeface="League Spartan"/>
              </a:rPr>
              <a:t>African Festival &amp; Summer BBQ</a:t>
            </a:r>
          </a:p>
        </p:txBody>
      </p:sp>
      <p:sp>
        <p:nvSpPr>
          <p:cNvPr id="30" name="TextBox 30"/>
          <p:cNvSpPr txBox="1"/>
          <p:nvPr/>
        </p:nvSpPr>
        <p:spPr>
          <a:xfrm>
            <a:off x="10496281" y="7027879"/>
            <a:ext cx="6317131" cy="663604"/>
          </a:xfrm>
          <a:prstGeom prst="rect">
            <a:avLst/>
          </a:prstGeom>
        </p:spPr>
        <p:txBody>
          <a:bodyPr lIns="0" tIns="0" rIns="0" bIns="0" rtlCol="0" anchor="t">
            <a:spAutoFit/>
          </a:bodyPr>
          <a:lstStyle/>
          <a:p>
            <a:pPr algn="ctr">
              <a:lnSpc>
                <a:spcPts val="5423"/>
              </a:lnSpc>
            </a:pPr>
            <a:r>
              <a:rPr lang="en-US" sz="3873">
                <a:solidFill>
                  <a:srgbClr val="000E24"/>
                </a:solidFill>
                <a:latin typeface="League Spartan"/>
                <a:ea typeface="League Spartan"/>
                <a:cs typeface="League Spartan"/>
                <a:sym typeface="League Spartan"/>
              </a:rPr>
              <a:t>Tech Africa</a:t>
            </a:r>
          </a:p>
        </p:txBody>
      </p:sp>
      <p:sp>
        <p:nvSpPr>
          <p:cNvPr id="31" name="TextBox 31"/>
          <p:cNvSpPr txBox="1"/>
          <p:nvPr/>
        </p:nvSpPr>
        <p:spPr>
          <a:xfrm>
            <a:off x="17684244" y="9289802"/>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6</a:t>
            </a:r>
          </a:p>
        </p:txBody>
      </p:sp>
      <p:grpSp>
        <p:nvGrpSpPr>
          <p:cNvPr id="32" name="Group 32"/>
          <p:cNvGrpSpPr/>
          <p:nvPr/>
        </p:nvGrpSpPr>
        <p:grpSpPr>
          <a:xfrm>
            <a:off x="15552402" y="366147"/>
            <a:ext cx="1706898" cy="550082"/>
            <a:chOff x="0" y="0"/>
            <a:chExt cx="537211" cy="173127"/>
          </a:xfrm>
        </p:grpSpPr>
        <p:sp>
          <p:nvSpPr>
            <p:cNvPr id="33" name="Freeform 33"/>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34" name="TextBox 34"/>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5822641" y="582631"/>
            <a:ext cx="1166420" cy="193917"/>
          </a:xfrm>
          <a:custGeom>
            <a:avLst/>
            <a:gdLst/>
            <a:ahLst/>
            <a:cxnLst/>
            <a:rect l="l" t="t" r="r" b="b"/>
            <a:pathLst>
              <a:path w="1166420" h="193917">
                <a:moveTo>
                  <a:pt x="0" y="0"/>
                </a:moveTo>
                <a:lnTo>
                  <a:pt x="1166420" y="0"/>
                </a:lnTo>
                <a:lnTo>
                  <a:pt x="1166420" y="193918"/>
                </a:lnTo>
                <a:lnTo>
                  <a:pt x="0" y="193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2327020" y="-1541090"/>
            <a:ext cx="6653179" cy="2569790"/>
          </a:xfrm>
          <a:custGeom>
            <a:avLst/>
            <a:gdLst/>
            <a:ahLst/>
            <a:cxnLst/>
            <a:rect l="l" t="t" r="r" b="b"/>
            <a:pathLst>
              <a:path w="6653179" h="2569790">
                <a:moveTo>
                  <a:pt x="0" y="2569790"/>
                </a:moveTo>
                <a:lnTo>
                  <a:pt x="6653179" y="2569790"/>
                </a:lnTo>
                <a:lnTo>
                  <a:pt x="6653179" y="0"/>
                </a:lnTo>
                <a:lnTo>
                  <a:pt x="0" y="0"/>
                </a:lnTo>
                <a:lnTo>
                  <a:pt x="0" y="25697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1528047" y="3896519"/>
            <a:ext cx="8499782" cy="3326526"/>
          </a:xfrm>
          <a:prstGeom prst="rect">
            <a:avLst/>
          </a:prstGeom>
        </p:spPr>
        <p:txBody>
          <a:bodyPr lIns="0" tIns="0" rIns="0" bIns="0" rtlCol="0" anchor="t">
            <a:spAutoFit/>
          </a:bodyPr>
          <a:lstStyle/>
          <a:p>
            <a:pPr algn="l">
              <a:lnSpc>
                <a:spcPts val="8767"/>
              </a:lnSpc>
            </a:pPr>
            <a:r>
              <a:rPr lang="en-US" sz="7758" b="1">
                <a:solidFill>
                  <a:srgbClr val="000E24"/>
                </a:solidFill>
                <a:latin typeface="TT Hoves Bold"/>
                <a:ea typeface="TT Hoves Bold"/>
                <a:cs typeface="TT Hoves Bold"/>
                <a:sym typeface="TT Hoves Bold"/>
              </a:rPr>
              <a:t>Community Integration &amp; Support</a:t>
            </a:r>
          </a:p>
        </p:txBody>
      </p:sp>
      <p:grpSp>
        <p:nvGrpSpPr>
          <p:cNvPr id="4" name="Group 4"/>
          <p:cNvGrpSpPr/>
          <p:nvPr/>
        </p:nvGrpSpPr>
        <p:grpSpPr>
          <a:xfrm>
            <a:off x="9862057" y="1928998"/>
            <a:ext cx="7397243" cy="1933451"/>
            <a:chOff x="0" y="0"/>
            <a:chExt cx="1948245" cy="509222"/>
          </a:xfrm>
        </p:grpSpPr>
        <p:sp>
          <p:nvSpPr>
            <p:cNvPr id="5" name="Freeform 5"/>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6" name="TextBox 6"/>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862057" y="4259850"/>
            <a:ext cx="7397243" cy="1933451"/>
            <a:chOff x="0" y="0"/>
            <a:chExt cx="1948245" cy="509222"/>
          </a:xfrm>
        </p:grpSpPr>
        <p:sp>
          <p:nvSpPr>
            <p:cNvPr id="8" name="Freeform 8"/>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9" name="TextBox 9"/>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862057" y="6644564"/>
            <a:ext cx="7397243" cy="1933451"/>
            <a:chOff x="0" y="0"/>
            <a:chExt cx="1948245" cy="509222"/>
          </a:xfrm>
        </p:grpSpPr>
        <p:sp>
          <p:nvSpPr>
            <p:cNvPr id="11" name="Freeform 11"/>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12" name="TextBox 12"/>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H="1" flipV="1">
            <a:off x="8710565" y="2283498"/>
            <a:ext cx="0" cy="5876467"/>
          </a:xfrm>
          <a:prstGeom prst="line">
            <a:avLst/>
          </a:prstGeom>
          <a:ln w="38100" cap="flat">
            <a:solidFill>
              <a:srgbClr val="000E24"/>
            </a:solidFill>
            <a:prstDash val="solid"/>
            <a:headEnd type="none" w="sm" len="sm"/>
            <a:tailEnd type="none" w="sm" len="sm"/>
          </a:ln>
        </p:spPr>
        <p:txBody>
          <a:bodyPr/>
          <a:lstStyle/>
          <a:p>
            <a:endParaRPr lang="en-CA"/>
          </a:p>
        </p:txBody>
      </p:sp>
      <p:sp>
        <p:nvSpPr>
          <p:cNvPr id="14" name="AutoShape 14"/>
          <p:cNvSpPr/>
          <p:nvPr/>
        </p:nvSpPr>
        <p:spPr>
          <a:xfrm>
            <a:off x="8710565" y="3008374"/>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15" name="AutoShape 15"/>
          <p:cNvSpPr/>
          <p:nvPr/>
        </p:nvSpPr>
        <p:spPr>
          <a:xfrm>
            <a:off x="8710565" y="7465707"/>
            <a:ext cx="866870" cy="0"/>
          </a:xfrm>
          <a:prstGeom prst="line">
            <a:avLst/>
          </a:prstGeom>
          <a:ln w="38100" cap="flat">
            <a:solidFill>
              <a:srgbClr val="000E24"/>
            </a:solidFill>
            <a:prstDash val="solid"/>
            <a:headEnd type="none" w="sm" len="sm"/>
            <a:tailEnd type="oval" w="lg" len="lg"/>
          </a:ln>
        </p:spPr>
        <p:txBody>
          <a:bodyPr/>
          <a:lstStyle/>
          <a:p>
            <a:endParaRPr lang="en-CA"/>
          </a:p>
        </p:txBody>
      </p:sp>
      <p:grpSp>
        <p:nvGrpSpPr>
          <p:cNvPr id="16" name="Group 16"/>
          <p:cNvGrpSpPr/>
          <p:nvPr/>
        </p:nvGrpSpPr>
        <p:grpSpPr>
          <a:xfrm>
            <a:off x="-95143" y="8050929"/>
            <a:ext cx="3975803" cy="39758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575422" y="9258300"/>
            <a:ext cx="6413894" cy="6413894"/>
            <a:chOff x="0" y="0"/>
            <a:chExt cx="6350000" cy="6350000"/>
          </a:xfrm>
        </p:grpSpPr>
        <p:sp>
          <p:nvSpPr>
            <p:cNvPr id="20" name="Freeform 20"/>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4999" r="-25000"/>
              </a:stretch>
            </a:blipFill>
          </p:spPr>
          <p:txBody>
            <a:bodyPr/>
            <a:lstStyle/>
            <a:p>
              <a:endParaRPr lang="en-CA"/>
            </a:p>
          </p:txBody>
        </p:sp>
        <p:sp>
          <p:nvSpPr>
            <p:cNvPr id="21" name="Freeform 21"/>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42B"/>
            </a:solidFill>
          </p:spPr>
          <p:txBody>
            <a:bodyPr/>
            <a:lstStyle/>
            <a:p>
              <a:endParaRPr lang="en-CA"/>
            </a:p>
          </p:txBody>
        </p:sp>
      </p:grpSp>
      <p:sp>
        <p:nvSpPr>
          <p:cNvPr id="22" name="Freeform 22"/>
          <p:cNvSpPr/>
          <p:nvPr/>
        </p:nvSpPr>
        <p:spPr>
          <a:xfrm>
            <a:off x="17534059" y="1009239"/>
            <a:ext cx="425685" cy="457071"/>
          </a:xfrm>
          <a:custGeom>
            <a:avLst/>
            <a:gdLst/>
            <a:ahLst/>
            <a:cxnLst/>
            <a:rect l="l" t="t" r="r" b="b"/>
            <a:pathLst>
              <a:path w="425685" h="457071">
                <a:moveTo>
                  <a:pt x="0" y="0"/>
                </a:moveTo>
                <a:lnTo>
                  <a:pt x="425685" y="0"/>
                </a:lnTo>
                <a:lnTo>
                  <a:pt x="425685" y="457071"/>
                </a:lnTo>
                <a:lnTo>
                  <a:pt x="0" y="457071"/>
                </a:lnTo>
                <a:lnTo>
                  <a:pt x="0" y="0"/>
                </a:lnTo>
                <a:close/>
              </a:path>
            </a:pathLst>
          </a:custGeom>
          <a:blipFill>
            <a:blip r:embed="rId5">
              <a:extLst>
                <a:ext uri="{96DAC541-7B7A-43D3-8B79-37D633B846F1}">
                  <asvg:svgBlip xmlns:asvg="http://schemas.microsoft.com/office/drawing/2016/SVG/main" r:embed="rId6"/>
                </a:ext>
              </a:extLst>
            </a:blip>
            <a:stretch>
              <a:fillRect r="-157945" b="-139031"/>
            </a:stretch>
          </a:blipFill>
        </p:spPr>
        <p:txBody>
          <a:bodyPr/>
          <a:lstStyle/>
          <a:p>
            <a:endParaRPr lang="en-CA"/>
          </a:p>
        </p:txBody>
      </p:sp>
      <p:sp>
        <p:nvSpPr>
          <p:cNvPr id="23" name="AutoShape 23"/>
          <p:cNvSpPr/>
          <p:nvPr/>
        </p:nvSpPr>
        <p:spPr>
          <a:xfrm>
            <a:off x="8710565" y="5162550"/>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24" name="Freeform 24"/>
          <p:cNvSpPr/>
          <p:nvPr/>
        </p:nvSpPr>
        <p:spPr>
          <a:xfrm>
            <a:off x="239947" y="313106"/>
            <a:ext cx="1431188" cy="1431188"/>
          </a:xfrm>
          <a:custGeom>
            <a:avLst/>
            <a:gdLst/>
            <a:ahLst/>
            <a:cxnLst/>
            <a:rect l="l" t="t" r="r" b="b"/>
            <a:pathLst>
              <a:path w="1431188" h="1431188">
                <a:moveTo>
                  <a:pt x="0" y="0"/>
                </a:moveTo>
                <a:lnTo>
                  <a:pt x="1431188" y="0"/>
                </a:lnTo>
                <a:lnTo>
                  <a:pt x="1431188" y="1431188"/>
                </a:lnTo>
                <a:lnTo>
                  <a:pt x="0" y="1431188"/>
                </a:lnTo>
                <a:lnTo>
                  <a:pt x="0" y="0"/>
                </a:lnTo>
                <a:close/>
              </a:path>
            </a:pathLst>
          </a:custGeom>
          <a:blipFill>
            <a:blip r:embed="rId7"/>
            <a:stretch>
              <a:fillRect/>
            </a:stretch>
          </a:blipFill>
        </p:spPr>
        <p:txBody>
          <a:bodyPr/>
          <a:lstStyle/>
          <a:p>
            <a:endParaRPr lang="en-CA"/>
          </a:p>
        </p:txBody>
      </p:sp>
      <p:grpSp>
        <p:nvGrpSpPr>
          <p:cNvPr id="25" name="Group 25"/>
          <p:cNvGrpSpPr/>
          <p:nvPr/>
        </p:nvGrpSpPr>
        <p:grpSpPr>
          <a:xfrm>
            <a:off x="15282162" y="916228"/>
            <a:ext cx="1706898" cy="550082"/>
            <a:chOff x="0" y="0"/>
            <a:chExt cx="537211" cy="173127"/>
          </a:xfrm>
        </p:grpSpPr>
        <p:sp>
          <p:nvSpPr>
            <p:cNvPr id="26" name="Freeform 26"/>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27" name="TextBox 27"/>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15552402" y="1103995"/>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9" name="Freeform 29"/>
          <p:cNvSpPr/>
          <p:nvPr/>
        </p:nvSpPr>
        <p:spPr>
          <a:xfrm>
            <a:off x="1316327" y="2283498"/>
            <a:ext cx="1152863" cy="1152863"/>
          </a:xfrm>
          <a:custGeom>
            <a:avLst/>
            <a:gdLst/>
            <a:ahLst/>
            <a:cxnLst/>
            <a:rect l="l" t="t" r="r" b="b"/>
            <a:pathLst>
              <a:path w="1152863" h="1152863">
                <a:moveTo>
                  <a:pt x="0" y="0"/>
                </a:moveTo>
                <a:lnTo>
                  <a:pt x="1152863" y="0"/>
                </a:lnTo>
                <a:lnTo>
                  <a:pt x="1152863" y="1152863"/>
                </a:lnTo>
                <a:lnTo>
                  <a:pt x="0" y="11528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30" name="TextBox 30"/>
          <p:cNvSpPr txBox="1"/>
          <p:nvPr/>
        </p:nvSpPr>
        <p:spPr>
          <a:xfrm>
            <a:off x="1671135" y="515956"/>
            <a:ext cx="8518466" cy="588039"/>
          </a:xfrm>
          <a:prstGeom prst="rect">
            <a:avLst/>
          </a:prstGeom>
        </p:spPr>
        <p:txBody>
          <a:bodyPr lIns="0" tIns="0" rIns="0" bIns="0" rtlCol="0" anchor="t">
            <a:spAutoFit/>
          </a:bodyPr>
          <a:lstStyle/>
          <a:p>
            <a:pPr algn="l">
              <a:lnSpc>
                <a:spcPts val="4863"/>
              </a:lnSpc>
            </a:pPr>
            <a:r>
              <a:rPr lang="en-US" sz="3473" b="1">
                <a:solidFill>
                  <a:srgbClr val="000000"/>
                </a:solidFill>
                <a:latin typeface="TT Chocolates Bold"/>
                <a:ea typeface="TT Chocolates Bold"/>
                <a:cs typeface="TT Chocolates Bold"/>
                <a:sym typeface="TT Chocolates Bold"/>
              </a:rPr>
              <a:t>Africans Society of Strathcona County</a:t>
            </a:r>
          </a:p>
        </p:txBody>
      </p:sp>
      <p:sp>
        <p:nvSpPr>
          <p:cNvPr id="31" name="TextBox 31"/>
          <p:cNvSpPr txBox="1"/>
          <p:nvPr/>
        </p:nvSpPr>
        <p:spPr>
          <a:xfrm>
            <a:off x="10027828" y="4856466"/>
            <a:ext cx="7065277" cy="555019"/>
          </a:xfrm>
          <a:prstGeom prst="rect">
            <a:avLst/>
          </a:prstGeom>
        </p:spPr>
        <p:txBody>
          <a:bodyPr lIns="0" tIns="0" rIns="0" bIns="0" rtlCol="0" anchor="t">
            <a:spAutoFit/>
          </a:bodyPr>
          <a:lstStyle/>
          <a:p>
            <a:pPr algn="ctr">
              <a:lnSpc>
                <a:spcPts val="4583"/>
              </a:lnSpc>
            </a:pPr>
            <a:r>
              <a:rPr lang="en-US" sz="3273">
                <a:solidFill>
                  <a:srgbClr val="000E24"/>
                </a:solidFill>
                <a:latin typeface="League Spartan"/>
                <a:ea typeface="League Spartan"/>
                <a:cs typeface="League Spartan"/>
                <a:sym typeface="League Spartan"/>
              </a:rPr>
              <a:t>Charity and Volunteerism Drives</a:t>
            </a:r>
          </a:p>
        </p:txBody>
      </p:sp>
      <p:sp>
        <p:nvSpPr>
          <p:cNvPr id="32" name="TextBox 32"/>
          <p:cNvSpPr txBox="1"/>
          <p:nvPr/>
        </p:nvSpPr>
        <p:spPr>
          <a:xfrm>
            <a:off x="9822423" y="2235873"/>
            <a:ext cx="7436877" cy="1379883"/>
          </a:xfrm>
          <a:prstGeom prst="rect">
            <a:avLst/>
          </a:prstGeom>
        </p:spPr>
        <p:txBody>
          <a:bodyPr lIns="0" tIns="0" rIns="0" bIns="0" rtlCol="0" anchor="t">
            <a:spAutoFit/>
          </a:bodyPr>
          <a:lstStyle/>
          <a:p>
            <a:pPr algn="ctr">
              <a:lnSpc>
                <a:spcPts val="3743"/>
              </a:lnSpc>
            </a:pPr>
            <a:r>
              <a:rPr lang="en-US" sz="2673">
                <a:solidFill>
                  <a:srgbClr val="000E24"/>
                </a:solidFill>
                <a:latin typeface="League Spartan"/>
                <a:ea typeface="League Spartan"/>
                <a:cs typeface="League Spartan"/>
                <a:sym typeface="League Spartan"/>
              </a:rPr>
              <a:t>Community Integration Programs for African Newcomers, Married Couples &amp; Parents</a:t>
            </a:r>
          </a:p>
        </p:txBody>
      </p:sp>
      <p:sp>
        <p:nvSpPr>
          <p:cNvPr id="33" name="TextBox 33"/>
          <p:cNvSpPr txBox="1"/>
          <p:nvPr/>
        </p:nvSpPr>
        <p:spPr>
          <a:xfrm>
            <a:off x="10402113" y="7054800"/>
            <a:ext cx="6316708" cy="1074449"/>
          </a:xfrm>
          <a:prstGeom prst="rect">
            <a:avLst/>
          </a:prstGeom>
        </p:spPr>
        <p:txBody>
          <a:bodyPr lIns="0" tIns="0" rIns="0" bIns="0" rtlCol="0" anchor="t">
            <a:spAutoFit/>
          </a:bodyPr>
          <a:lstStyle/>
          <a:p>
            <a:pPr algn="ctr">
              <a:lnSpc>
                <a:spcPts val="4303"/>
              </a:lnSpc>
            </a:pPr>
            <a:r>
              <a:rPr lang="en-US" sz="3073">
                <a:solidFill>
                  <a:srgbClr val="000E24"/>
                </a:solidFill>
                <a:latin typeface="League Spartan"/>
                <a:ea typeface="League Spartan"/>
                <a:cs typeface="League Spartan"/>
                <a:sym typeface="League Spartan"/>
              </a:rPr>
              <a:t>Legal Literacy Seminars for African Families</a:t>
            </a:r>
          </a:p>
        </p:txBody>
      </p:sp>
      <p:sp>
        <p:nvSpPr>
          <p:cNvPr id="34" name="TextBox 34"/>
          <p:cNvSpPr txBox="1"/>
          <p:nvPr/>
        </p:nvSpPr>
        <p:spPr>
          <a:xfrm>
            <a:off x="17684244" y="9289802"/>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2327020" y="-1541090"/>
            <a:ext cx="6653179" cy="2569790"/>
          </a:xfrm>
          <a:custGeom>
            <a:avLst/>
            <a:gdLst/>
            <a:ahLst/>
            <a:cxnLst/>
            <a:rect l="l" t="t" r="r" b="b"/>
            <a:pathLst>
              <a:path w="6653179" h="2569790">
                <a:moveTo>
                  <a:pt x="0" y="2569790"/>
                </a:moveTo>
                <a:lnTo>
                  <a:pt x="6653179" y="2569790"/>
                </a:lnTo>
                <a:lnTo>
                  <a:pt x="6653179" y="0"/>
                </a:lnTo>
                <a:lnTo>
                  <a:pt x="0" y="0"/>
                </a:lnTo>
                <a:lnTo>
                  <a:pt x="0" y="25697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644218" y="4191486"/>
            <a:ext cx="8499782" cy="3326526"/>
          </a:xfrm>
          <a:prstGeom prst="rect">
            <a:avLst/>
          </a:prstGeom>
        </p:spPr>
        <p:txBody>
          <a:bodyPr lIns="0" tIns="0" rIns="0" bIns="0" rtlCol="0" anchor="t">
            <a:spAutoFit/>
          </a:bodyPr>
          <a:lstStyle/>
          <a:p>
            <a:pPr algn="l">
              <a:lnSpc>
                <a:spcPts val="8767"/>
              </a:lnSpc>
            </a:pPr>
            <a:r>
              <a:rPr lang="en-US" sz="7758" b="1">
                <a:solidFill>
                  <a:srgbClr val="000E24"/>
                </a:solidFill>
                <a:latin typeface="TT Hoves Bold"/>
                <a:ea typeface="TT Hoves Bold"/>
                <a:cs typeface="TT Hoves Bold"/>
                <a:sym typeface="TT Hoves Bold"/>
              </a:rPr>
              <a:t>Health, Wellness &amp; Financial Empowerment</a:t>
            </a:r>
          </a:p>
        </p:txBody>
      </p:sp>
      <p:grpSp>
        <p:nvGrpSpPr>
          <p:cNvPr id="4" name="Group 4"/>
          <p:cNvGrpSpPr/>
          <p:nvPr/>
        </p:nvGrpSpPr>
        <p:grpSpPr>
          <a:xfrm>
            <a:off x="9862057" y="1928998"/>
            <a:ext cx="7397243" cy="1933451"/>
            <a:chOff x="0" y="0"/>
            <a:chExt cx="1948245" cy="509222"/>
          </a:xfrm>
        </p:grpSpPr>
        <p:sp>
          <p:nvSpPr>
            <p:cNvPr id="5" name="Freeform 5"/>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6" name="TextBox 6"/>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862057" y="4286781"/>
            <a:ext cx="7397243" cy="1933451"/>
            <a:chOff x="0" y="0"/>
            <a:chExt cx="1948245" cy="509222"/>
          </a:xfrm>
        </p:grpSpPr>
        <p:sp>
          <p:nvSpPr>
            <p:cNvPr id="8" name="Freeform 8"/>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9" name="TextBox 9"/>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862057" y="6644564"/>
            <a:ext cx="7397243" cy="1933451"/>
            <a:chOff x="0" y="0"/>
            <a:chExt cx="1948245" cy="509222"/>
          </a:xfrm>
        </p:grpSpPr>
        <p:sp>
          <p:nvSpPr>
            <p:cNvPr id="11" name="Freeform 11"/>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12" name="TextBox 12"/>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H="1" flipV="1">
            <a:off x="8710565" y="2224316"/>
            <a:ext cx="0" cy="5876467"/>
          </a:xfrm>
          <a:prstGeom prst="line">
            <a:avLst/>
          </a:prstGeom>
          <a:ln w="38100" cap="flat">
            <a:solidFill>
              <a:srgbClr val="000E24"/>
            </a:solidFill>
            <a:prstDash val="solid"/>
            <a:headEnd type="none" w="sm" len="sm"/>
            <a:tailEnd type="none" w="sm" len="sm"/>
          </a:ln>
        </p:spPr>
        <p:txBody>
          <a:bodyPr/>
          <a:lstStyle/>
          <a:p>
            <a:endParaRPr lang="en-CA"/>
          </a:p>
        </p:txBody>
      </p:sp>
      <p:sp>
        <p:nvSpPr>
          <p:cNvPr id="14" name="AutoShape 14"/>
          <p:cNvSpPr/>
          <p:nvPr/>
        </p:nvSpPr>
        <p:spPr>
          <a:xfrm>
            <a:off x="8710565" y="3008374"/>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15" name="AutoShape 15"/>
          <p:cNvSpPr/>
          <p:nvPr/>
        </p:nvSpPr>
        <p:spPr>
          <a:xfrm>
            <a:off x="8710565" y="7465707"/>
            <a:ext cx="866870" cy="0"/>
          </a:xfrm>
          <a:prstGeom prst="line">
            <a:avLst/>
          </a:prstGeom>
          <a:ln w="38100" cap="flat">
            <a:solidFill>
              <a:srgbClr val="000E24"/>
            </a:solidFill>
            <a:prstDash val="solid"/>
            <a:headEnd type="none" w="sm" len="sm"/>
            <a:tailEnd type="oval" w="lg" len="lg"/>
          </a:ln>
        </p:spPr>
        <p:txBody>
          <a:bodyPr/>
          <a:lstStyle/>
          <a:p>
            <a:endParaRPr lang="en-CA"/>
          </a:p>
        </p:txBody>
      </p:sp>
      <p:grpSp>
        <p:nvGrpSpPr>
          <p:cNvPr id="16" name="Group 16"/>
          <p:cNvGrpSpPr/>
          <p:nvPr/>
        </p:nvGrpSpPr>
        <p:grpSpPr>
          <a:xfrm>
            <a:off x="-95143" y="8050929"/>
            <a:ext cx="3975803" cy="39758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575422" y="9258300"/>
            <a:ext cx="6413894" cy="6413894"/>
            <a:chOff x="0" y="0"/>
            <a:chExt cx="6350000" cy="6350000"/>
          </a:xfrm>
        </p:grpSpPr>
        <p:sp>
          <p:nvSpPr>
            <p:cNvPr id="20" name="Freeform 20"/>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4999" r="-25000"/>
              </a:stretch>
            </a:blipFill>
          </p:spPr>
          <p:txBody>
            <a:bodyPr/>
            <a:lstStyle/>
            <a:p>
              <a:endParaRPr lang="en-CA"/>
            </a:p>
          </p:txBody>
        </p:sp>
        <p:sp>
          <p:nvSpPr>
            <p:cNvPr id="21" name="Freeform 21"/>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42B"/>
            </a:solidFill>
          </p:spPr>
          <p:txBody>
            <a:bodyPr/>
            <a:lstStyle/>
            <a:p>
              <a:endParaRPr lang="en-CA"/>
            </a:p>
          </p:txBody>
        </p:sp>
      </p:grpSp>
      <p:sp>
        <p:nvSpPr>
          <p:cNvPr id="22" name="Freeform 22"/>
          <p:cNvSpPr/>
          <p:nvPr/>
        </p:nvSpPr>
        <p:spPr>
          <a:xfrm>
            <a:off x="17534059" y="1009239"/>
            <a:ext cx="425685" cy="457071"/>
          </a:xfrm>
          <a:custGeom>
            <a:avLst/>
            <a:gdLst/>
            <a:ahLst/>
            <a:cxnLst/>
            <a:rect l="l" t="t" r="r" b="b"/>
            <a:pathLst>
              <a:path w="425685" h="457071">
                <a:moveTo>
                  <a:pt x="0" y="0"/>
                </a:moveTo>
                <a:lnTo>
                  <a:pt x="425685" y="0"/>
                </a:lnTo>
                <a:lnTo>
                  <a:pt x="425685" y="457071"/>
                </a:lnTo>
                <a:lnTo>
                  <a:pt x="0" y="457071"/>
                </a:lnTo>
                <a:lnTo>
                  <a:pt x="0" y="0"/>
                </a:lnTo>
                <a:close/>
              </a:path>
            </a:pathLst>
          </a:custGeom>
          <a:blipFill>
            <a:blip r:embed="rId5">
              <a:extLst>
                <a:ext uri="{96DAC541-7B7A-43D3-8B79-37D633B846F1}">
                  <asvg:svgBlip xmlns:asvg="http://schemas.microsoft.com/office/drawing/2016/SVG/main" r:embed="rId6"/>
                </a:ext>
              </a:extLst>
            </a:blip>
            <a:stretch>
              <a:fillRect r="-157945" b="-139031"/>
            </a:stretch>
          </a:blipFill>
        </p:spPr>
        <p:txBody>
          <a:bodyPr/>
          <a:lstStyle/>
          <a:p>
            <a:endParaRPr lang="en-CA"/>
          </a:p>
        </p:txBody>
      </p:sp>
      <p:sp>
        <p:nvSpPr>
          <p:cNvPr id="23" name="AutoShape 23"/>
          <p:cNvSpPr/>
          <p:nvPr/>
        </p:nvSpPr>
        <p:spPr>
          <a:xfrm>
            <a:off x="8710565" y="5162550"/>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24" name="Freeform 24"/>
          <p:cNvSpPr/>
          <p:nvPr/>
        </p:nvSpPr>
        <p:spPr>
          <a:xfrm>
            <a:off x="239947" y="313106"/>
            <a:ext cx="1431188" cy="1431188"/>
          </a:xfrm>
          <a:custGeom>
            <a:avLst/>
            <a:gdLst/>
            <a:ahLst/>
            <a:cxnLst/>
            <a:rect l="l" t="t" r="r" b="b"/>
            <a:pathLst>
              <a:path w="1431188" h="1431188">
                <a:moveTo>
                  <a:pt x="0" y="0"/>
                </a:moveTo>
                <a:lnTo>
                  <a:pt x="1431188" y="0"/>
                </a:lnTo>
                <a:lnTo>
                  <a:pt x="1431188" y="1431188"/>
                </a:lnTo>
                <a:lnTo>
                  <a:pt x="0" y="1431188"/>
                </a:lnTo>
                <a:lnTo>
                  <a:pt x="0" y="0"/>
                </a:lnTo>
                <a:close/>
              </a:path>
            </a:pathLst>
          </a:custGeom>
          <a:blipFill>
            <a:blip r:embed="rId7"/>
            <a:stretch>
              <a:fillRect/>
            </a:stretch>
          </a:blipFill>
        </p:spPr>
        <p:txBody>
          <a:bodyPr/>
          <a:lstStyle/>
          <a:p>
            <a:endParaRPr lang="en-CA"/>
          </a:p>
        </p:txBody>
      </p:sp>
      <p:grpSp>
        <p:nvGrpSpPr>
          <p:cNvPr id="25" name="Group 25"/>
          <p:cNvGrpSpPr/>
          <p:nvPr/>
        </p:nvGrpSpPr>
        <p:grpSpPr>
          <a:xfrm>
            <a:off x="15282162" y="916228"/>
            <a:ext cx="1706898" cy="550082"/>
            <a:chOff x="0" y="0"/>
            <a:chExt cx="537211" cy="173127"/>
          </a:xfrm>
        </p:grpSpPr>
        <p:sp>
          <p:nvSpPr>
            <p:cNvPr id="26" name="Freeform 26"/>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27" name="TextBox 27"/>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15552402" y="1103995"/>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9" name="Freeform 29"/>
          <p:cNvSpPr/>
          <p:nvPr/>
        </p:nvSpPr>
        <p:spPr>
          <a:xfrm>
            <a:off x="389333" y="2415329"/>
            <a:ext cx="1186089" cy="1186089"/>
          </a:xfrm>
          <a:custGeom>
            <a:avLst/>
            <a:gdLst/>
            <a:ahLst/>
            <a:cxnLst/>
            <a:rect l="l" t="t" r="r" b="b"/>
            <a:pathLst>
              <a:path w="1186089" h="1186089">
                <a:moveTo>
                  <a:pt x="0" y="0"/>
                </a:moveTo>
                <a:lnTo>
                  <a:pt x="1186089" y="0"/>
                </a:lnTo>
                <a:lnTo>
                  <a:pt x="1186089" y="1186090"/>
                </a:lnTo>
                <a:lnTo>
                  <a:pt x="0" y="11860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30" name="TextBox 30"/>
          <p:cNvSpPr txBox="1"/>
          <p:nvPr/>
        </p:nvSpPr>
        <p:spPr>
          <a:xfrm>
            <a:off x="1671135" y="515956"/>
            <a:ext cx="8518466" cy="588039"/>
          </a:xfrm>
          <a:prstGeom prst="rect">
            <a:avLst/>
          </a:prstGeom>
        </p:spPr>
        <p:txBody>
          <a:bodyPr lIns="0" tIns="0" rIns="0" bIns="0" rtlCol="0" anchor="t">
            <a:spAutoFit/>
          </a:bodyPr>
          <a:lstStyle/>
          <a:p>
            <a:pPr algn="l">
              <a:lnSpc>
                <a:spcPts val="4863"/>
              </a:lnSpc>
            </a:pPr>
            <a:r>
              <a:rPr lang="en-US" sz="3473" b="1">
                <a:solidFill>
                  <a:srgbClr val="000000"/>
                </a:solidFill>
                <a:latin typeface="TT Chocolates Bold"/>
                <a:ea typeface="TT Chocolates Bold"/>
                <a:cs typeface="TT Chocolates Bold"/>
                <a:sym typeface="TT Chocolates Bold"/>
              </a:rPr>
              <a:t>Africans Society of Strathcona County</a:t>
            </a:r>
          </a:p>
        </p:txBody>
      </p:sp>
      <p:sp>
        <p:nvSpPr>
          <p:cNvPr id="31" name="TextBox 31"/>
          <p:cNvSpPr txBox="1"/>
          <p:nvPr/>
        </p:nvSpPr>
        <p:spPr>
          <a:xfrm>
            <a:off x="10402113" y="7014692"/>
            <a:ext cx="6317131" cy="1136044"/>
          </a:xfrm>
          <a:prstGeom prst="rect">
            <a:avLst/>
          </a:prstGeom>
        </p:spPr>
        <p:txBody>
          <a:bodyPr lIns="0" tIns="0" rIns="0" bIns="0" rtlCol="0" anchor="t">
            <a:spAutoFit/>
          </a:bodyPr>
          <a:lstStyle/>
          <a:p>
            <a:pPr algn="ctr">
              <a:lnSpc>
                <a:spcPts val="4583"/>
              </a:lnSpc>
            </a:pPr>
            <a:r>
              <a:rPr lang="en-US" sz="3273">
                <a:solidFill>
                  <a:srgbClr val="000E24"/>
                </a:solidFill>
                <a:latin typeface="League Spartan"/>
                <a:ea typeface="League Spartan"/>
                <a:cs typeface="League Spartan"/>
                <a:sym typeface="League Spartan"/>
              </a:rPr>
              <a:t>Financial Literacy Seminars for Adults and Youth</a:t>
            </a:r>
          </a:p>
        </p:txBody>
      </p:sp>
      <p:sp>
        <p:nvSpPr>
          <p:cNvPr id="32" name="TextBox 32"/>
          <p:cNvSpPr txBox="1"/>
          <p:nvPr/>
        </p:nvSpPr>
        <p:spPr>
          <a:xfrm>
            <a:off x="9577435" y="2494517"/>
            <a:ext cx="8016989" cy="538509"/>
          </a:xfrm>
          <a:prstGeom prst="rect">
            <a:avLst/>
          </a:prstGeom>
        </p:spPr>
        <p:txBody>
          <a:bodyPr lIns="0" tIns="0" rIns="0" bIns="0" rtlCol="0" anchor="t">
            <a:spAutoFit/>
          </a:bodyPr>
          <a:lstStyle/>
          <a:p>
            <a:pPr algn="ctr">
              <a:lnSpc>
                <a:spcPts val="4443"/>
              </a:lnSpc>
            </a:pPr>
            <a:r>
              <a:rPr lang="en-US" sz="3173">
                <a:solidFill>
                  <a:srgbClr val="000E24"/>
                </a:solidFill>
                <a:latin typeface="League Spartan"/>
                <a:ea typeface="League Spartan"/>
                <a:cs typeface="League Spartan"/>
                <a:sym typeface="League Spartan"/>
              </a:rPr>
              <a:t>Culturally Relevant Health Talks</a:t>
            </a:r>
          </a:p>
        </p:txBody>
      </p:sp>
      <p:sp>
        <p:nvSpPr>
          <p:cNvPr id="33" name="TextBox 33"/>
          <p:cNvSpPr txBox="1"/>
          <p:nvPr/>
        </p:nvSpPr>
        <p:spPr>
          <a:xfrm>
            <a:off x="10189600" y="4710174"/>
            <a:ext cx="6317131" cy="1188114"/>
          </a:xfrm>
          <a:prstGeom prst="rect">
            <a:avLst/>
          </a:prstGeom>
        </p:spPr>
        <p:txBody>
          <a:bodyPr lIns="0" tIns="0" rIns="0" bIns="0" rtlCol="0" anchor="t">
            <a:spAutoFit/>
          </a:bodyPr>
          <a:lstStyle/>
          <a:p>
            <a:pPr algn="ctr">
              <a:lnSpc>
                <a:spcPts val="4863"/>
              </a:lnSpc>
            </a:pPr>
            <a:r>
              <a:rPr lang="en-US" sz="3473">
                <a:solidFill>
                  <a:srgbClr val="000E24"/>
                </a:solidFill>
                <a:latin typeface="League Spartan"/>
                <a:ea typeface="League Spartan"/>
                <a:cs typeface="League Spartan"/>
                <a:sym typeface="League Spartan"/>
              </a:rPr>
              <a:t>Wellness campaigns and programs</a:t>
            </a:r>
          </a:p>
        </p:txBody>
      </p:sp>
      <p:sp>
        <p:nvSpPr>
          <p:cNvPr id="34" name="TextBox 34"/>
          <p:cNvSpPr txBox="1"/>
          <p:nvPr/>
        </p:nvSpPr>
        <p:spPr>
          <a:xfrm>
            <a:off x="17684244" y="9289802"/>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2327020" y="-1541090"/>
            <a:ext cx="6653179" cy="2569790"/>
          </a:xfrm>
          <a:custGeom>
            <a:avLst/>
            <a:gdLst/>
            <a:ahLst/>
            <a:cxnLst/>
            <a:rect l="l" t="t" r="r" b="b"/>
            <a:pathLst>
              <a:path w="6653179" h="2569790">
                <a:moveTo>
                  <a:pt x="0" y="2569790"/>
                </a:moveTo>
                <a:lnTo>
                  <a:pt x="6653179" y="2569790"/>
                </a:lnTo>
                <a:lnTo>
                  <a:pt x="6653179" y="0"/>
                </a:lnTo>
                <a:lnTo>
                  <a:pt x="0" y="0"/>
                </a:lnTo>
                <a:lnTo>
                  <a:pt x="0" y="25697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941113" y="3179863"/>
            <a:ext cx="8499782" cy="4431426"/>
          </a:xfrm>
          <a:prstGeom prst="rect">
            <a:avLst/>
          </a:prstGeom>
        </p:spPr>
        <p:txBody>
          <a:bodyPr lIns="0" tIns="0" rIns="0" bIns="0" rtlCol="0" anchor="t">
            <a:spAutoFit/>
          </a:bodyPr>
          <a:lstStyle/>
          <a:p>
            <a:pPr algn="l">
              <a:lnSpc>
                <a:spcPts val="8767"/>
              </a:lnSpc>
            </a:pPr>
            <a:r>
              <a:rPr lang="en-US" sz="7758" b="1">
                <a:solidFill>
                  <a:srgbClr val="000E24"/>
                </a:solidFill>
                <a:latin typeface="TT Hoves Bold"/>
                <a:ea typeface="TT Hoves Bold"/>
                <a:cs typeface="TT Hoves Bold"/>
                <a:sym typeface="TT Hoves Bold"/>
              </a:rPr>
              <a:t>Talent Development &amp; Youth Empowerment</a:t>
            </a:r>
          </a:p>
        </p:txBody>
      </p:sp>
      <p:grpSp>
        <p:nvGrpSpPr>
          <p:cNvPr id="4" name="Group 4"/>
          <p:cNvGrpSpPr/>
          <p:nvPr/>
        </p:nvGrpSpPr>
        <p:grpSpPr>
          <a:xfrm>
            <a:off x="9862057" y="1928998"/>
            <a:ext cx="7397243" cy="1933451"/>
            <a:chOff x="0" y="0"/>
            <a:chExt cx="1948245" cy="509222"/>
          </a:xfrm>
        </p:grpSpPr>
        <p:sp>
          <p:nvSpPr>
            <p:cNvPr id="5" name="Freeform 5"/>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6" name="TextBox 6"/>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862057" y="4286781"/>
            <a:ext cx="7397243" cy="1933451"/>
            <a:chOff x="0" y="0"/>
            <a:chExt cx="1948245" cy="509222"/>
          </a:xfrm>
        </p:grpSpPr>
        <p:sp>
          <p:nvSpPr>
            <p:cNvPr id="8" name="Freeform 8"/>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9" name="TextBox 9"/>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862057" y="6644564"/>
            <a:ext cx="7397243" cy="1933451"/>
            <a:chOff x="0" y="0"/>
            <a:chExt cx="1948245" cy="509222"/>
          </a:xfrm>
        </p:grpSpPr>
        <p:sp>
          <p:nvSpPr>
            <p:cNvPr id="11" name="Freeform 11"/>
            <p:cNvSpPr/>
            <p:nvPr/>
          </p:nvSpPr>
          <p:spPr>
            <a:xfrm>
              <a:off x="0" y="0"/>
              <a:ext cx="1948245" cy="509222"/>
            </a:xfrm>
            <a:custGeom>
              <a:avLst/>
              <a:gdLst/>
              <a:ahLst/>
              <a:cxnLst/>
              <a:rect l="l" t="t" r="r" b="b"/>
              <a:pathLst>
                <a:path w="1948245" h="509222">
                  <a:moveTo>
                    <a:pt x="0" y="0"/>
                  </a:moveTo>
                  <a:lnTo>
                    <a:pt x="1948245" y="0"/>
                  </a:lnTo>
                  <a:lnTo>
                    <a:pt x="1948245" y="509222"/>
                  </a:lnTo>
                  <a:lnTo>
                    <a:pt x="0" y="509222"/>
                  </a:lnTo>
                  <a:close/>
                </a:path>
              </a:pathLst>
            </a:custGeom>
            <a:solidFill>
              <a:srgbClr val="FF6B00"/>
            </a:solidFill>
          </p:spPr>
          <p:txBody>
            <a:bodyPr/>
            <a:lstStyle/>
            <a:p>
              <a:endParaRPr lang="en-CA"/>
            </a:p>
          </p:txBody>
        </p:sp>
        <p:sp>
          <p:nvSpPr>
            <p:cNvPr id="12" name="TextBox 12"/>
            <p:cNvSpPr txBox="1"/>
            <p:nvPr/>
          </p:nvSpPr>
          <p:spPr>
            <a:xfrm>
              <a:off x="0" y="-47625"/>
              <a:ext cx="1948245" cy="556847"/>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H="1" flipV="1">
            <a:off x="8710565" y="2342373"/>
            <a:ext cx="0" cy="5876467"/>
          </a:xfrm>
          <a:prstGeom prst="line">
            <a:avLst/>
          </a:prstGeom>
          <a:ln w="38100" cap="flat">
            <a:solidFill>
              <a:srgbClr val="000E24"/>
            </a:solidFill>
            <a:prstDash val="solid"/>
            <a:headEnd type="none" w="sm" len="sm"/>
            <a:tailEnd type="none" w="sm" len="sm"/>
          </a:ln>
        </p:spPr>
        <p:txBody>
          <a:bodyPr/>
          <a:lstStyle/>
          <a:p>
            <a:endParaRPr lang="en-CA"/>
          </a:p>
        </p:txBody>
      </p:sp>
      <p:sp>
        <p:nvSpPr>
          <p:cNvPr id="14" name="AutoShape 14"/>
          <p:cNvSpPr/>
          <p:nvPr/>
        </p:nvSpPr>
        <p:spPr>
          <a:xfrm>
            <a:off x="8710565" y="3008374"/>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15" name="AutoShape 15"/>
          <p:cNvSpPr/>
          <p:nvPr/>
        </p:nvSpPr>
        <p:spPr>
          <a:xfrm>
            <a:off x="8710565" y="7465707"/>
            <a:ext cx="866870" cy="0"/>
          </a:xfrm>
          <a:prstGeom prst="line">
            <a:avLst/>
          </a:prstGeom>
          <a:ln w="38100" cap="flat">
            <a:solidFill>
              <a:srgbClr val="000E24"/>
            </a:solidFill>
            <a:prstDash val="solid"/>
            <a:headEnd type="none" w="sm" len="sm"/>
            <a:tailEnd type="oval" w="lg" len="lg"/>
          </a:ln>
        </p:spPr>
        <p:txBody>
          <a:bodyPr/>
          <a:lstStyle/>
          <a:p>
            <a:endParaRPr lang="en-CA"/>
          </a:p>
        </p:txBody>
      </p:sp>
      <p:grpSp>
        <p:nvGrpSpPr>
          <p:cNvPr id="16" name="Group 16"/>
          <p:cNvGrpSpPr/>
          <p:nvPr/>
        </p:nvGrpSpPr>
        <p:grpSpPr>
          <a:xfrm>
            <a:off x="-95143" y="8050929"/>
            <a:ext cx="3975803" cy="39758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00E24">
                  <a:alpha val="31765"/>
                </a:srgbClr>
              </a:solidFill>
              <a:prstDash val="solid"/>
              <a:miter/>
            </a:ln>
          </p:spPr>
          <p:txBody>
            <a:bodyPr/>
            <a:lstStyle/>
            <a:p>
              <a:endParaRPr lang="en-CA"/>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575422" y="9258300"/>
            <a:ext cx="6413894" cy="6413894"/>
            <a:chOff x="0" y="0"/>
            <a:chExt cx="6350000" cy="6350000"/>
          </a:xfrm>
        </p:grpSpPr>
        <p:sp>
          <p:nvSpPr>
            <p:cNvPr id="20" name="Freeform 20"/>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4999" r="-25000"/>
              </a:stretch>
            </a:blipFill>
          </p:spPr>
          <p:txBody>
            <a:bodyPr/>
            <a:lstStyle/>
            <a:p>
              <a:endParaRPr lang="en-CA"/>
            </a:p>
          </p:txBody>
        </p:sp>
        <p:sp>
          <p:nvSpPr>
            <p:cNvPr id="21" name="Freeform 21"/>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42B"/>
            </a:solidFill>
          </p:spPr>
          <p:txBody>
            <a:bodyPr/>
            <a:lstStyle/>
            <a:p>
              <a:endParaRPr lang="en-CA"/>
            </a:p>
          </p:txBody>
        </p:sp>
      </p:grpSp>
      <p:sp>
        <p:nvSpPr>
          <p:cNvPr id="22" name="Freeform 22"/>
          <p:cNvSpPr/>
          <p:nvPr/>
        </p:nvSpPr>
        <p:spPr>
          <a:xfrm>
            <a:off x="17534059" y="1009239"/>
            <a:ext cx="425685" cy="457071"/>
          </a:xfrm>
          <a:custGeom>
            <a:avLst/>
            <a:gdLst/>
            <a:ahLst/>
            <a:cxnLst/>
            <a:rect l="l" t="t" r="r" b="b"/>
            <a:pathLst>
              <a:path w="425685" h="457071">
                <a:moveTo>
                  <a:pt x="0" y="0"/>
                </a:moveTo>
                <a:lnTo>
                  <a:pt x="425685" y="0"/>
                </a:lnTo>
                <a:lnTo>
                  <a:pt x="425685" y="457071"/>
                </a:lnTo>
                <a:lnTo>
                  <a:pt x="0" y="457071"/>
                </a:lnTo>
                <a:lnTo>
                  <a:pt x="0" y="0"/>
                </a:lnTo>
                <a:close/>
              </a:path>
            </a:pathLst>
          </a:custGeom>
          <a:blipFill>
            <a:blip r:embed="rId5">
              <a:extLst>
                <a:ext uri="{96DAC541-7B7A-43D3-8B79-37D633B846F1}">
                  <asvg:svgBlip xmlns:asvg="http://schemas.microsoft.com/office/drawing/2016/SVG/main" r:embed="rId6"/>
                </a:ext>
              </a:extLst>
            </a:blip>
            <a:stretch>
              <a:fillRect r="-157945" b="-139031"/>
            </a:stretch>
          </a:blipFill>
        </p:spPr>
        <p:txBody>
          <a:bodyPr/>
          <a:lstStyle/>
          <a:p>
            <a:endParaRPr lang="en-CA"/>
          </a:p>
        </p:txBody>
      </p:sp>
      <p:sp>
        <p:nvSpPr>
          <p:cNvPr id="23" name="AutoShape 23"/>
          <p:cNvSpPr/>
          <p:nvPr/>
        </p:nvSpPr>
        <p:spPr>
          <a:xfrm>
            <a:off x="8710565" y="5162550"/>
            <a:ext cx="866870" cy="0"/>
          </a:xfrm>
          <a:prstGeom prst="line">
            <a:avLst/>
          </a:prstGeom>
          <a:ln w="38100" cap="flat">
            <a:solidFill>
              <a:srgbClr val="000E24"/>
            </a:solidFill>
            <a:prstDash val="solid"/>
            <a:headEnd type="none" w="sm" len="sm"/>
            <a:tailEnd type="oval" w="lg" len="lg"/>
          </a:ln>
        </p:spPr>
        <p:txBody>
          <a:bodyPr/>
          <a:lstStyle/>
          <a:p>
            <a:endParaRPr lang="en-CA"/>
          </a:p>
        </p:txBody>
      </p:sp>
      <p:sp>
        <p:nvSpPr>
          <p:cNvPr id="24" name="TextBox 24"/>
          <p:cNvSpPr txBox="1"/>
          <p:nvPr/>
        </p:nvSpPr>
        <p:spPr>
          <a:xfrm>
            <a:off x="1671135" y="515956"/>
            <a:ext cx="8518466" cy="588039"/>
          </a:xfrm>
          <a:prstGeom prst="rect">
            <a:avLst/>
          </a:prstGeom>
        </p:spPr>
        <p:txBody>
          <a:bodyPr lIns="0" tIns="0" rIns="0" bIns="0" rtlCol="0" anchor="t">
            <a:spAutoFit/>
          </a:bodyPr>
          <a:lstStyle/>
          <a:p>
            <a:pPr algn="l">
              <a:lnSpc>
                <a:spcPts val="4863"/>
              </a:lnSpc>
            </a:pPr>
            <a:r>
              <a:rPr lang="en-US" sz="3473" b="1">
                <a:solidFill>
                  <a:srgbClr val="000000"/>
                </a:solidFill>
                <a:latin typeface="TT Chocolates Bold"/>
                <a:ea typeface="TT Chocolates Bold"/>
                <a:cs typeface="TT Chocolates Bold"/>
                <a:sym typeface="TT Chocolates Bold"/>
              </a:rPr>
              <a:t>Africans Society of Strathcona County</a:t>
            </a:r>
          </a:p>
        </p:txBody>
      </p:sp>
      <p:sp>
        <p:nvSpPr>
          <p:cNvPr id="25" name="Freeform 25"/>
          <p:cNvSpPr/>
          <p:nvPr/>
        </p:nvSpPr>
        <p:spPr>
          <a:xfrm>
            <a:off x="374434" y="200635"/>
            <a:ext cx="1431188" cy="1431188"/>
          </a:xfrm>
          <a:custGeom>
            <a:avLst/>
            <a:gdLst/>
            <a:ahLst/>
            <a:cxnLst/>
            <a:rect l="l" t="t" r="r" b="b"/>
            <a:pathLst>
              <a:path w="1431188" h="1431188">
                <a:moveTo>
                  <a:pt x="0" y="0"/>
                </a:moveTo>
                <a:lnTo>
                  <a:pt x="1431187" y="0"/>
                </a:lnTo>
                <a:lnTo>
                  <a:pt x="1431187" y="1431187"/>
                </a:lnTo>
                <a:lnTo>
                  <a:pt x="0" y="1431187"/>
                </a:lnTo>
                <a:lnTo>
                  <a:pt x="0" y="0"/>
                </a:lnTo>
                <a:close/>
              </a:path>
            </a:pathLst>
          </a:custGeom>
          <a:blipFill>
            <a:blip r:embed="rId7"/>
            <a:stretch>
              <a:fillRect/>
            </a:stretch>
          </a:blipFill>
        </p:spPr>
        <p:txBody>
          <a:bodyPr/>
          <a:lstStyle/>
          <a:p>
            <a:endParaRPr lang="en-CA"/>
          </a:p>
        </p:txBody>
      </p:sp>
      <p:grpSp>
        <p:nvGrpSpPr>
          <p:cNvPr id="26" name="Group 26"/>
          <p:cNvGrpSpPr/>
          <p:nvPr/>
        </p:nvGrpSpPr>
        <p:grpSpPr>
          <a:xfrm>
            <a:off x="15282162" y="916228"/>
            <a:ext cx="1706898" cy="550082"/>
            <a:chOff x="0" y="0"/>
            <a:chExt cx="537211" cy="173127"/>
          </a:xfrm>
        </p:grpSpPr>
        <p:sp>
          <p:nvSpPr>
            <p:cNvPr id="27" name="Freeform 27"/>
            <p:cNvSpPr/>
            <p:nvPr/>
          </p:nvSpPr>
          <p:spPr>
            <a:xfrm>
              <a:off x="0" y="0"/>
              <a:ext cx="537211" cy="173127"/>
            </a:xfrm>
            <a:custGeom>
              <a:avLst/>
              <a:gdLst/>
              <a:ahLst/>
              <a:cxnLst/>
              <a:rect l="l" t="t" r="r" b="b"/>
              <a:pathLst>
                <a:path w="537211" h="173127">
                  <a:moveTo>
                    <a:pt x="86563" y="0"/>
                  </a:moveTo>
                  <a:lnTo>
                    <a:pt x="450648" y="0"/>
                  </a:lnTo>
                  <a:cubicBezTo>
                    <a:pt x="498456" y="0"/>
                    <a:pt x="537211" y="38756"/>
                    <a:pt x="537211" y="86563"/>
                  </a:cubicBezTo>
                  <a:lnTo>
                    <a:pt x="537211" y="86563"/>
                  </a:lnTo>
                  <a:cubicBezTo>
                    <a:pt x="537211" y="134371"/>
                    <a:pt x="498456" y="173127"/>
                    <a:pt x="450648" y="173127"/>
                  </a:cubicBezTo>
                  <a:lnTo>
                    <a:pt x="86563" y="173127"/>
                  </a:lnTo>
                  <a:cubicBezTo>
                    <a:pt x="38756" y="173127"/>
                    <a:pt x="0" y="134371"/>
                    <a:pt x="0" y="86563"/>
                  </a:cubicBezTo>
                  <a:lnTo>
                    <a:pt x="0" y="86563"/>
                  </a:lnTo>
                  <a:cubicBezTo>
                    <a:pt x="0" y="38756"/>
                    <a:pt x="38756" y="0"/>
                    <a:pt x="86563" y="0"/>
                  </a:cubicBezTo>
                  <a:close/>
                </a:path>
              </a:pathLst>
            </a:custGeom>
            <a:solidFill>
              <a:srgbClr val="000000">
                <a:alpha val="0"/>
              </a:srgbClr>
            </a:solidFill>
            <a:ln w="28575" cap="rnd">
              <a:solidFill>
                <a:srgbClr val="000E24"/>
              </a:solidFill>
              <a:prstDash val="solid"/>
              <a:round/>
            </a:ln>
          </p:spPr>
          <p:txBody>
            <a:bodyPr/>
            <a:lstStyle/>
            <a:p>
              <a:endParaRPr lang="en-CA"/>
            </a:p>
          </p:txBody>
        </p:sp>
        <p:sp>
          <p:nvSpPr>
            <p:cNvPr id="28" name="TextBox 28"/>
            <p:cNvSpPr txBox="1"/>
            <p:nvPr/>
          </p:nvSpPr>
          <p:spPr>
            <a:xfrm>
              <a:off x="0" y="-47625"/>
              <a:ext cx="537211" cy="220752"/>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15552402" y="1103995"/>
            <a:ext cx="1166420" cy="193917"/>
          </a:xfrm>
          <a:custGeom>
            <a:avLst/>
            <a:gdLst/>
            <a:ahLst/>
            <a:cxnLst/>
            <a:rect l="l" t="t" r="r" b="b"/>
            <a:pathLst>
              <a:path w="1166420" h="193917">
                <a:moveTo>
                  <a:pt x="0" y="0"/>
                </a:moveTo>
                <a:lnTo>
                  <a:pt x="1166419" y="0"/>
                </a:lnTo>
                <a:lnTo>
                  <a:pt x="1166419" y="193917"/>
                </a:lnTo>
                <a:lnTo>
                  <a:pt x="0" y="1939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0" name="Freeform 30"/>
          <p:cNvSpPr/>
          <p:nvPr/>
        </p:nvSpPr>
        <p:spPr>
          <a:xfrm>
            <a:off x="691770" y="1694735"/>
            <a:ext cx="1200989" cy="1200989"/>
          </a:xfrm>
          <a:custGeom>
            <a:avLst/>
            <a:gdLst/>
            <a:ahLst/>
            <a:cxnLst/>
            <a:rect l="l" t="t" r="r" b="b"/>
            <a:pathLst>
              <a:path w="1200989" h="1200989">
                <a:moveTo>
                  <a:pt x="0" y="0"/>
                </a:moveTo>
                <a:lnTo>
                  <a:pt x="1200989" y="0"/>
                </a:lnTo>
                <a:lnTo>
                  <a:pt x="1200989" y="1200989"/>
                </a:lnTo>
                <a:lnTo>
                  <a:pt x="0" y="12009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31" name="TextBox 31"/>
          <p:cNvSpPr txBox="1"/>
          <p:nvPr/>
        </p:nvSpPr>
        <p:spPr>
          <a:xfrm>
            <a:off x="10427364" y="6914885"/>
            <a:ext cx="6317131" cy="1136044"/>
          </a:xfrm>
          <a:prstGeom prst="rect">
            <a:avLst/>
          </a:prstGeom>
        </p:spPr>
        <p:txBody>
          <a:bodyPr lIns="0" tIns="0" rIns="0" bIns="0" rtlCol="0" anchor="t">
            <a:spAutoFit/>
          </a:bodyPr>
          <a:lstStyle/>
          <a:p>
            <a:pPr algn="ctr">
              <a:lnSpc>
                <a:spcPts val="4583"/>
              </a:lnSpc>
            </a:pPr>
            <a:r>
              <a:rPr lang="en-US" sz="3273">
                <a:solidFill>
                  <a:srgbClr val="000E24"/>
                </a:solidFill>
                <a:latin typeface="League Spartan"/>
                <a:ea typeface="League Spartan"/>
                <a:cs typeface="League Spartan"/>
                <a:sym typeface="League Spartan"/>
              </a:rPr>
              <a:t>Talent Showcase and Youth Mentorship</a:t>
            </a:r>
          </a:p>
        </p:txBody>
      </p:sp>
      <p:sp>
        <p:nvSpPr>
          <p:cNvPr id="32" name="TextBox 32"/>
          <p:cNvSpPr txBox="1"/>
          <p:nvPr/>
        </p:nvSpPr>
        <p:spPr>
          <a:xfrm>
            <a:off x="9577435" y="2597895"/>
            <a:ext cx="8016989" cy="1100484"/>
          </a:xfrm>
          <a:prstGeom prst="rect">
            <a:avLst/>
          </a:prstGeom>
        </p:spPr>
        <p:txBody>
          <a:bodyPr lIns="0" tIns="0" rIns="0" bIns="0" rtlCol="0" anchor="t">
            <a:spAutoFit/>
          </a:bodyPr>
          <a:lstStyle/>
          <a:p>
            <a:pPr algn="ctr">
              <a:lnSpc>
                <a:spcPts val="4443"/>
              </a:lnSpc>
            </a:pPr>
            <a:r>
              <a:rPr lang="en-US" sz="3173">
                <a:solidFill>
                  <a:srgbClr val="000E24"/>
                </a:solidFill>
                <a:latin typeface="League Spartan"/>
                <a:ea typeface="League Spartan"/>
                <a:cs typeface="League Spartan"/>
                <a:sym typeface="League Spartan"/>
              </a:rPr>
              <a:t>Art, Sports and Coding Summer Camps</a:t>
            </a:r>
          </a:p>
        </p:txBody>
      </p:sp>
      <p:sp>
        <p:nvSpPr>
          <p:cNvPr id="33" name="TextBox 33"/>
          <p:cNvSpPr txBox="1"/>
          <p:nvPr/>
        </p:nvSpPr>
        <p:spPr>
          <a:xfrm>
            <a:off x="10427364" y="4630875"/>
            <a:ext cx="6317131" cy="1188114"/>
          </a:xfrm>
          <a:prstGeom prst="rect">
            <a:avLst/>
          </a:prstGeom>
        </p:spPr>
        <p:txBody>
          <a:bodyPr lIns="0" tIns="0" rIns="0" bIns="0" rtlCol="0" anchor="t">
            <a:spAutoFit/>
          </a:bodyPr>
          <a:lstStyle/>
          <a:p>
            <a:pPr algn="ctr">
              <a:lnSpc>
                <a:spcPts val="4863"/>
              </a:lnSpc>
            </a:pPr>
            <a:r>
              <a:rPr lang="en-US" sz="3473">
                <a:solidFill>
                  <a:srgbClr val="000E24"/>
                </a:solidFill>
                <a:latin typeface="League Spartan"/>
                <a:ea typeface="League Spartan"/>
                <a:cs typeface="League Spartan"/>
                <a:sym typeface="League Spartan"/>
              </a:rPr>
              <a:t>ASOSC Youth Innovation Council</a:t>
            </a:r>
          </a:p>
        </p:txBody>
      </p:sp>
      <p:sp>
        <p:nvSpPr>
          <p:cNvPr id="34" name="TextBox 34"/>
          <p:cNvSpPr txBox="1"/>
          <p:nvPr/>
        </p:nvSpPr>
        <p:spPr>
          <a:xfrm>
            <a:off x="17684244" y="9289802"/>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E24"/>
                </a:solidFill>
                <a:latin typeface="Canva Sans"/>
                <a:ea typeface="Canva Sans"/>
                <a:cs typeface="Canva Sans"/>
                <a:sym typeface="Canva San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585</Words>
  <Application>Microsoft Office PowerPoint</Application>
  <PresentationFormat>Custom</PresentationFormat>
  <Paragraphs>109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TT Chocolates</vt:lpstr>
      <vt:lpstr>TT Chocolates Italics</vt:lpstr>
      <vt:lpstr>TT Hoves Bold</vt:lpstr>
      <vt:lpstr>Canva Sans</vt:lpstr>
      <vt:lpstr>Arial</vt:lpstr>
      <vt:lpstr>TT Chocolates Bold Italics</vt:lpstr>
      <vt:lpstr>League Spartan</vt:lpstr>
      <vt:lpstr>TT Chocolates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Africans Society of Strathcona County</dc:title>
  <cp:lastModifiedBy>olubusayo disu</cp:lastModifiedBy>
  <cp:revision>2</cp:revision>
  <dcterms:created xsi:type="dcterms:W3CDTF">2006-08-16T00:00:00Z</dcterms:created>
  <dcterms:modified xsi:type="dcterms:W3CDTF">2025-04-08T18:28:31Z</dcterms:modified>
  <dc:identifier>DAGjD1zFkSA</dc:identifier>
</cp:coreProperties>
</file>